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92D2E1-8E7F-4135-9608-71C6C3D520ED}" type="datetimeFigureOut">
              <a:rPr lang="es-ES" smtClean="0"/>
              <a:pPr/>
              <a:t>23/04/2012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E6BF83-0165-43C7-93D0-FC7A7651B3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2D2E1-8E7F-4135-9608-71C6C3D520ED}" type="datetimeFigureOut">
              <a:rPr lang="es-ES" smtClean="0"/>
              <a:pPr/>
              <a:t>23/04/2012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6BF83-0165-43C7-93D0-FC7A7651B3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C92D2E1-8E7F-4135-9608-71C6C3D520ED}" type="datetimeFigureOut">
              <a:rPr lang="es-ES" smtClean="0"/>
              <a:pPr/>
              <a:t>23/04/2012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E6BF83-0165-43C7-93D0-FC7A7651B3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259632" y="476672"/>
            <a:ext cx="7272808" cy="1143000"/>
          </a:xfrm>
        </p:spPr>
        <p:txBody>
          <a:bodyPr>
            <a:normAutofit/>
          </a:bodyPr>
          <a:lstStyle>
            <a:lvl1pPr algn="ctr">
              <a:defRPr sz="2500" u="sng">
                <a:ln w="500">
                  <a:noFill/>
                </a:ln>
                <a:solidFill>
                  <a:srgbClr val="000000"/>
                </a:solidFill>
                <a:latin typeface="Trebuchet MS"/>
                <a:cs typeface="Trebuchet MS"/>
              </a:defRPr>
            </a:lvl1pPr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772816"/>
            <a:ext cx="7200800" cy="4846320"/>
          </a:xfrm>
        </p:spPr>
        <p:txBody>
          <a:bodyPr>
            <a:normAutofit/>
          </a:bodyPr>
          <a:lstStyle>
            <a:lvl1pPr algn="just">
              <a:buClrTx/>
              <a:defRPr sz="2300">
                <a:latin typeface="Trebuchet MS"/>
                <a:cs typeface="Trebuchet MS"/>
              </a:defRPr>
            </a:lvl1pPr>
            <a:lvl2pPr algn="just">
              <a:buClrTx/>
              <a:defRPr sz="2300">
                <a:latin typeface="Trebuchet MS"/>
                <a:cs typeface="Trebuchet MS"/>
              </a:defRPr>
            </a:lvl2pPr>
            <a:lvl3pPr algn="just">
              <a:buClrTx/>
              <a:defRPr sz="2300">
                <a:latin typeface="Trebuchet MS"/>
                <a:cs typeface="Trebuchet MS"/>
              </a:defRPr>
            </a:lvl3pPr>
            <a:lvl4pPr algn="just">
              <a:buClrTx/>
              <a:defRPr sz="2300">
                <a:latin typeface="Trebuchet MS"/>
                <a:cs typeface="Trebuchet MS"/>
              </a:defRPr>
            </a:lvl4pPr>
            <a:lvl5pPr algn="just">
              <a:buClrTx/>
              <a:defRPr sz="2300">
                <a:latin typeface="Trebuchet MS"/>
                <a:cs typeface="Trebuchet MS"/>
              </a:defRPr>
            </a:lvl5pPr>
            <a:extLst/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2D2E1-8E7F-4135-9608-71C6C3D520ED}" type="datetimeFigureOut">
              <a:rPr lang="es-ES" smtClean="0"/>
              <a:pPr/>
              <a:t>23/04/2012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6BF83-0165-43C7-93D0-FC7A7651B3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92D2E1-8E7F-4135-9608-71C6C3D520ED}" type="datetimeFigureOut">
              <a:rPr lang="es-ES" smtClean="0"/>
              <a:pPr/>
              <a:t>23/04/2012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BE6BF83-0165-43C7-93D0-FC7A7651B3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2D2E1-8E7F-4135-9608-71C6C3D520ED}" type="datetimeFigureOut">
              <a:rPr lang="es-ES" smtClean="0"/>
              <a:pPr/>
              <a:t>23/04/2012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6BF83-0165-43C7-93D0-FC7A7651B3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2D2E1-8E7F-4135-9608-71C6C3D520ED}" type="datetimeFigureOut">
              <a:rPr lang="es-ES" smtClean="0"/>
              <a:pPr/>
              <a:t>23/04/2012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6BF83-0165-43C7-93D0-FC7A7651B3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2D2E1-8E7F-4135-9608-71C6C3D520ED}" type="datetimeFigureOut">
              <a:rPr lang="es-ES" smtClean="0"/>
              <a:pPr/>
              <a:t>23/04/2012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6BF83-0165-43C7-93D0-FC7A7651B3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92D2E1-8E7F-4135-9608-71C6C3D520ED}" type="datetimeFigureOut">
              <a:rPr lang="es-ES" smtClean="0"/>
              <a:pPr/>
              <a:t>23/04/2012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6BF83-0165-43C7-93D0-FC7A7651B3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2D2E1-8E7F-4135-9608-71C6C3D520ED}" type="datetimeFigureOut">
              <a:rPr lang="es-ES" smtClean="0"/>
              <a:pPr/>
              <a:t>23/04/2012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6BF83-0165-43C7-93D0-FC7A7651B3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2D2E1-8E7F-4135-9608-71C6C3D520ED}" type="datetimeFigureOut">
              <a:rPr lang="es-ES" smtClean="0"/>
              <a:pPr/>
              <a:t>23/04/2012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6BF83-0165-43C7-93D0-FC7A7651B3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C92D2E1-8E7F-4135-9608-71C6C3D520ED}" type="datetimeFigureOut">
              <a:rPr lang="es-ES" smtClean="0"/>
              <a:pPr/>
              <a:t>23/04/2012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E6BF83-0165-43C7-93D0-FC7A7651B3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Picture 1" descr="fundosCAP19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enteCAP19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251520" y="5589240"/>
            <a:ext cx="3960118" cy="1176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s-AR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TRANSICIÓN HACIA UNA IGLESIA EN GRUPOS PEQUEÑOS</a:t>
            </a:r>
            <a:endParaRPr lang="pt-BR" sz="2800" spc="3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260350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>
                <a:latin typeface="Trebuchet MS"/>
                <a:cs typeface="Trebuchet MS"/>
              </a:rPr>
              <a:t>CAP</a:t>
            </a:r>
            <a:r>
              <a:rPr lang="pt-BR" sz="1800" b="1" dirty="0" smtClean="0">
                <a:latin typeface="Trebuchet MS"/>
                <a:cs typeface="Trebuchet MS"/>
              </a:rPr>
              <a:t>.19 </a:t>
            </a:r>
            <a:endParaRPr lang="pt-BR" sz="1800" dirty="0">
              <a:latin typeface="Trebuchet MS"/>
              <a:cs typeface="Trebuchet MS"/>
            </a:endParaRPr>
          </a:p>
          <a:p>
            <a:pPr eaLnBrk="1" hangingPunct="1"/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72808" cy="1143000"/>
          </a:xfrm>
        </p:spPr>
        <p:txBody>
          <a:bodyPr>
            <a:normAutofit/>
          </a:bodyPr>
          <a:lstStyle/>
          <a:p>
            <a:pPr lvl="0"/>
            <a:r>
              <a:rPr lang="es-ES" dirty="0" smtClean="0">
                <a:ea typeface="Calibri"/>
              </a:rPr>
              <a:t>Estrategia del Grupo Prototipo (UNB):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772816"/>
            <a:ext cx="7416824" cy="484632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Objetivos: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es-ES" dirty="0">
                <a:solidFill>
                  <a:srgbClr val="000000"/>
                </a:solidFill>
              </a:rPr>
              <a:t>Tener una experiencia de vida en comunidad con líderes en potencia.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es-ES" dirty="0">
                <a:solidFill>
                  <a:srgbClr val="000000"/>
                </a:solidFill>
              </a:rPr>
              <a:t>Transmitir la visión de una iglesia en grupos pequeños.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es-ES" dirty="0">
                <a:solidFill>
                  <a:srgbClr val="000000"/>
                </a:solidFill>
              </a:rPr>
              <a:t>Discipular a los futuros líderes para la tarea del </a:t>
            </a:r>
            <a:r>
              <a:rPr lang="es-ES" dirty="0" err="1">
                <a:solidFill>
                  <a:srgbClr val="000000"/>
                </a:solidFill>
              </a:rPr>
              <a:t>pastorado</a:t>
            </a:r>
            <a:r>
              <a:rPr lang="es-ES" dirty="0">
                <a:solidFill>
                  <a:srgbClr val="000000"/>
                </a:solidFill>
              </a:rPr>
              <a:t>.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es-ES" dirty="0">
                <a:solidFill>
                  <a:srgbClr val="000000"/>
                </a:solidFill>
              </a:rPr>
              <a:t>Preparar un grupo de líderes sanos.</a:t>
            </a:r>
          </a:p>
          <a:p>
            <a:pPr marL="589788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s-ES" dirty="0">
                <a:solidFill>
                  <a:srgbClr val="000000"/>
                </a:solidFill>
              </a:rPr>
              <a:t>Evitar el síndrome de prisa.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239000" cy="1143000"/>
          </a:xfrm>
        </p:spPr>
        <p:txBody>
          <a:bodyPr>
            <a:normAutofit/>
          </a:bodyPr>
          <a:lstStyle/>
          <a:p>
            <a:pPr lvl="0"/>
            <a:r>
              <a:rPr lang="es-ES" dirty="0" smtClean="0">
                <a:ea typeface="Calibri"/>
              </a:rPr>
              <a:t>Estrategia del Grupo Prototipo (UNB):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204864"/>
            <a:ext cx="7704856" cy="4846320"/>
          </a:xfrm>
        </p:spPr>
        <p:txBody>
          <a:bodyPr/>
          <a:lstStyle/>
          <a:p>
            <a:r>
              <a:rPr lang="es-ES" dirty="0">
                <a:solidFill>
                  <a:srgbClr val="000000"/>
                </a:solidFill>
              </a:rPr>
              <a:t>Formato: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es-ES" dirty="0">
                <a:solidFill>
                  <a:srgbClr val="000000"/>
                </a:solidFill>
              </a:rPr>
              <a:t>Duración aproximada de 3 meses.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es-ES" dirty="0">
                <a:solidFill>
                  <a:srgbClr val="000000"/>
                </a:solidFill>
              </a:rPr>
              <a:t>El pastor selecciona de 10 a 12 participantes, después de un periodo de oración.</a:t>
            </a:r>
          </a:p>
          <a:p>
            <a:pPr marL="589788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s-ES" dirty="0">
                <a:solidFill>
                  <a:srgbClr val="000000"/>
                </a:solidFill>
              </a:rPr>
              <a:t>Visita a los seleccionados para confirmar la elección.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239000" cy="698336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Dinámica del prototipo: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700808"/>
            <a:ext cx="7776864" cy="4846320"/>
          </a:xfrm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rgbClr val="000000"/>
                </a:solidFill>
              </a:rPr>
              <a:t>Durante el Prototipo: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es-ES" dirty="0">
                <a:solidFill>
                  <a:srgbClr val="000000"/>
                </a:solidFill>
              </a:rPr>
              <a:t>Estudiar materiales que brinden una visión amplia sobre la vida en comunidad.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es-ES" dirty="0">
                <a:solidFill>
                  <a:srgbClr val="000000"/>
                </a:solidFill>
              </a:rPr>
              <a:t>Formar parejas, a fin de realizar la práctica del trabajo del mentor.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es-ES" dirty="0">
                <a:solidFill>
                  <a:srgbClr val="000000"/>
                </a:solidFill>
              </a:rPr>
              <a:t>Cada miembro del prototipo deberá traer los nombres de las personas de su iglesia que pretende invitar para su futuro grupo pequeño y orar por ellas.</a:t>
            </a:r>
          </a:p>
          <a:p>
            <a:pPr marL="589788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s-ES" dirty="0">
                <a:solidFill>
                  <a:srgbClr val="000000"/>
                </a:solidFill>
              </a:rPr>
              <a:t>Componer el grupo respetando el criterio de afinidad y geografía.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239000" cy="698336"/>
          </a:xfrm>
        </p:spPr>
        <p:txBody>
          <a:bodyPr>
            <a:normAutofit/>
          </a:bodyPr>
          <a:lstStyle/>
          <a:p>
            <a:pPr lvl="0"/>
            <a:r>
              <a:rPr lang="es-ES" dirty="0" smtClean="0">
                <a:latin typeface="Calibri"/>
                <a:ea typeface="Calibri"/>
                <a:cs typeface="Times New Roman"/>
              </a:rPr>
              <a:t>Dinámica del prototipo: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16832"/>
            <a:ext cx="7776864" cy="498793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Durante el Prototipo: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es-ES" dirty="0">
                <a:solidFill>
                  <a:srgbClr val="000000"/>
                </a:solidFill>
              </a:rPr>
              <a:t>Formar o reorganizar los grupos pequeños a partir de las personas que participaron en el prototipo.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es-ES" dirty="0">
                <a:solidFill>
                  <a:srgbClr val="000000"/>
                </a:solidFill>
              </a:rPr>
              <a:t>Realizar un evento de celebración.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es-ES" dirty="0">
                <a:solidFill>
                  <a:srgbClr val="000000"/>
                </a:solidFill>
              </a:rPr>
              <a:t>Después del tiempo de consolidación, promover una segunda multiplicación de grupos pequeños, alcanzando al resto de la iglesia.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es-ES" dirty="0">
                <a:solidFill>
                  <a:srgbClr val="000000"/>
                </a:solidFill>
              </a:rPr>
              <a:t>Mantener un programa regular de entrenamiento de líderes y coordinadores de los grupos.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775582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08720"/>
            <a:ext cx="9144000" cy="6079787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4624"/>
            <a:ext cx="6292552" cy="770344"/>
          </a:xfrm>
        </p:spPr>
        <p:txBody>
          <a:bodyPr>
            <a:normAutofit/>
          </a:bodyPr>
          <a:lstStyle/>
          <a:p>
            <a:r>
              <a:rPr lang="es-ES" dirty="0"/>
              <a:t>conclusión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3331752"/>
          </a:xfrm>
        </p:spPr>
        <p:txBody>
          <a:bodyPr>
            <a:normAutofit/>
          </a:bodyPr>
          <a:lstStyle/>
          <a:p>
            <a:r>
              <a:rPr lang="es-ES" dirty="0"/>
              <a:t>Una transición bien equilibrada hacia iglesias en grupos pequeños da la garantía de un crecimiento integral.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239000" cy="698336"/>
          </a:xfrm>
        </p:spPr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1772816"/>
            <a:ext cx="5256584" cy="4846320"/>
          </a:xfrm>
        </p:spPr>
        <p:txBody>
          <a:bodyPr/>
          <a:lstStyle/>
          <a:p>
            <a:r>
              <a:rPr lang="es-ES" dirty="0">
                <a:solidFill>
                  <a:srgbClr val="000000"/>
                </a:solidFill>
              </a:rPr>
              <a:t>Ningún cambio ocurrirá si los paradigmas permanecen</a:t>
            </a:r>
          </a:p>
          <a:p>
            <a:pPr>
              <a:buNone/>
            </a:pPr>
            <a:endParaRPr lang="es-ES" dirty="0">
              <a:solidFill>
                <a:srgbClr val="000000"/>
              </a:solidFill>
            </a:endParaRPr>
          </a:p>
          <a:p>
            <a:r>
              <a:rPr lang="es-ES" dirty="0">
                <a:solidFill>
                  <a:srgbClr val="000000"/>
                </a:solidFill>
              </a:rPr>
              <a:t>Modelo tradicional: </a:t>
            </a:r>
          </a:p>
          <a:p>
            <a:pPr lvl="1">
              <a:buFont typeface="Wingdings" pitchFamily="2" charset="2"/>
              <a:buChar char="Ø"/>
            </a:pPr>
            <a:r>
              <a:rPr lang="es-ES" dirty="0">
                <a:solidFill>
                  <a:srgbClr val="000000"/>
                </a:solidFill>
              </a:rPr>
              <a:t>Basado en programas y eventos, el  cambio será progresivo y demandará esfuerzo y determinación.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Picture 3" descr="shutterstock_953405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64704" y="980728"/>
            <a:ext cx="6480720" cy="4745974"/>
          </a:xfrm>
          <a:prstGeom prst="rect">
            <a:avLst/>
          </a:prstGeom>
          <a:effectLst>
            <a:softEdge rad="1270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Calibri"/>
                <a:ea typeface="Calibri"/>
                <a:cs typeface="Times New Roman"/>
              </a:rPr>
              <a:t>Propuestas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del Foro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de Grupos Pequeños (2008):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204864"/>
            <a:ext cx="7416824" cy="484632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/>
              <a:t>“Considerando que el proceso de cambio es algo difícil y desafiante</a:t>
            </a:r>
            <a:r>
              <a:rPr lang="es-ES" dirty="0" smtClean="0"/>
              <a:t>.</a:t>
            </a:r>
            <a:endParaRPr lang="es-ES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/>
              <a:t>“Considerando que todo cambio demanda tiempo, esfuerzo y mucha determinación</a:t>
            </a:r>
            <a:r>
              <a:rPr lang="es-ES" dirty="0" smtClean="0"/>
              <a:t>.</a:t>
            </a:r>
            <a:endParaRPr lang="es-ES" dirty="0"/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ES" dirty="0"/>
              <a:t>“Considerando que la visión que hoy tenemos en relación con los grupos pequeños….</a:t>
            </a:r>
          </a:p>
          <a:p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39000" cy="626328"/>
          </a:xfrm>
        </p:spPr>
        <p:txBody>
          <a:bodyPr>
            <a:normAutofit/>
          </a:bodyPr>
          <a:lstStyle/>
          <a:p>
            <a:r>
              <a:rPr lang="es-ES" dirty="0"/>
              <a:t>Proponemos: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980728"/>
            <a:ext cx="7416824" cy="4464496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es-ES" dirty="0"/>
              <a:t>“Que la iglesia en todos sus niveles de organización, incluyendo la iglesia local, priorice implantación y la consolidación de los grupos pequeños en su plan de </a:t>
            </a:r>
            <a:r>
              <a:rPr lang="es-ES" dirty="0" smtClean="0"/>
              <a:t>trabajo.</a:t>
            </a:r>
            <a:endParaRPr lang="es-ES" dirty="0" smtClean="0"/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endParaRPr lang="es-ES" dirty="0" smtClean="0"/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es-ES" dirty="0" smtClean="0"/>
              <a:t>Que el proceso de cambio sea gradual y progresivo.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endParaRPr lang="es-ES" dirty="0" smtClean="0"/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es-ES" dirty="0" smtClean="0"/>
              <a:t>Que </a:t>
            </a:r>
            <a:r>
              <a:rPr lang="es-ES" dirty="0"/>
              <a:t>los pastores trabajen con el plan de implementación y consolidación a través de grupos pequeños prototipo</a:t>
            </a:r>
          </a:p>
          <a:p>
            <a:pPr>
              <a:spcBef>
                <a:spcPts val="0"/>
              </a:spcBef>
            </a:pPr>
            <a:endParaRPr lang="es-ES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39000" cy="626328"/>
          </a:xfrm>
        </p:spPr>
        <p:txBody>
          <a:bodyPr>
            <a:normAutofit/>
          </a:bodyPr>
          <a:lstStyle/>
          <a:p>
            <a:r>
              <a:rPr lang="es-ES" dirty="0"/>
              <a:t>Proponemos: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980728"/>
            <a:ext cx="7416824" cy="3888432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0"/>
              </a:spcBef>
              <a:buNone/>
            </a:pPr>
            <a:endParaRPr lang="es-ES" sz="1800" dirty="0" smtClean="0"/>
          </a:p>
          <a:p>
            <a:pPr marL="342900" lvl="0" indent="-342900">
              <a:spcBef>
                <a:spcPts val="0"/>
              </a:spcBef>
              <a:buNone/>
            </a:pPr>
            <a:endParaRPr lang="es-ES" sz="1800" dirty="0" smtClean="0"/>
          </a:p>
          <a:p>
            <a:pPr marL="342900" lvl="0" indent="-342900">
              <a:spcBef>
                <a:spcPts val="0"/>
              </a:spcBef>
              <a:buNone/>
            </a:pPr>
            <a:r>
              <a:rPr lang="es-ES" sz="1800" dirty="0" smtClean="0"/>
              <a:t>4</a:t>
            </a:r>
            <a:r>
              <a:rPr lang="es-ES" dirty="0" smtClean="0"/>
              <a:t>. Que </a:t>
            </a:r>
            <a:r>
              <a:rPr lang="es-ES" dirty="0"/>
              <a:t>la iglesia mantenga la visión permanente de una iglesia en grupos pequeños a través de foros, festivales, retiros espirituales, materiales, testimonios, etc</a:t>
            </a:r>
            <a:r>
              <a:rPr lang="es-ES" dirty="0" smtClean="0"/>
              <a:t>.</a:t>
            </a:r>
          </a:p>
          <a:p>
            <a:pPr marL="342900" lvl="0" indent="-342900">
              <a:spcBef>
                <a:spcPts val="0"/>
              </a:spcBef>
              <a:buNone/>
            </a:pPr>
            <a:endParaRPr lang="es-ES" dirty="0"/>
          </a:p>
          <a:p>
            <a:pPr marL="342900" lvl="0" indent="-342900">
              <a:spcBef>
                <a:spcPts val="0"/>
              </a:spcBef>
              <a:buNone/>
            </a:pPr>
            <a:r>
              <a:rPr lang="es-ES" sz="1800" dirty="0" smtClean="0"/>
              <a:t>5</a:t>
            </a:r>
            <a:r>
              <a:rPr lang="es-ES" dirty="0" smtClean="0"/>
              <a:t>. Que </a:t>
            </a:r>
            <a:r>
              <a:rPr lang="es-ES" dirty="0"/>
              <a:t>haya un esfuerzo intencional y constante en la búsqueda de la multiplicación de los grupos pequeños”</a:t>
            </a:r>
          </a:p>
          <a:p>
            <a:pPr>
              <a:spcBef>
                <a:spcPts val="0"/>
              </a:spcBef>
            </a:pPr>
            <a:endParaRPr lang="es-E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239000" cy="626328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Calibri"/>
                <a:ea typeface="Calibri"/>
                <a:cs typeface="Times New Roman"/>
              </a:rPr>
              <a:t>Ejemplos de Implementación: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844824"/>
            <a:ext cx="7560840" cy="484632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ES" dirty="0" smtClean="0">
                <a:solidFill>
                  <a:srgbClr val="000000"/>
                </a:solidFill>
              </a:rPr>
              <a:t>En Ecuador:  </a:t>
            </a:r>
            <a:endParaRPr lang="es-ES" dirty="0">
              <a:solidFill>
                <a:srgbClr val="000000"/>
              </a:solidFill>
            </a:endParaRPr>
          </a:p>
          <a:p>
            <a:pPr lvl="1"/>
            <a:r>
              <a:rPr lang="es-ES" dirty="0">
                <a:solidFill>
                  <a:srgbClr val="000000"/>
                </a:solidFill>
              </a:rPr>
              <a:t>Realización </a:t>
            </a:r>
            <a:r>
              <a:rPr lang="es-ES" dirty="0" smtClean="0">
                <a:solidFill>
                  <a:srgbClr val="000000"/>
                </a:solidFill>
              </a:rPr>
              <a:t>del Foro </a:t>
            </a:r>
            <a:r>
              <a:rPr lang="es-ES" dirty="0">
                <a:solidFill>
                  <a:srgbClr val="000000"/>
                </a:solidFill>
              </a:rPr>
              <a:t>a nivel de Unión, Campos, Distrito e Iglesias, para reafirmar la visión, con el propósito de desafiar a la feligresía a la formación, consolidación y multiplicación de Grupos Pequeños.</a:t>
            </a:r>
          </a:p>
          <a:p>
            <a:pPr lvl="1"/>
            <a:r>
              <a:rPr lang="es-ES" dirty="0">
                <a:solidFill>
                  <a:srgbClr val="000000"/>
                </a:solidFill>
              </a:rPr>
              <a:t>Establecer nuevos Grupos Pequeños en lugares no alcanzados, en cada distrito pastoral.</a:t>
            </a:r>
          </a:p>
          <a:p>
            <a:endParaRPr lang="es-ES" dirty="0"/>
          </a:p>
        </p:txBody>
      </p:sp>
      <p:pic>
        <p:nvPicPr>
          <p:cNvPr id="4" name="Picture 3" descr="equad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5277204"/>
            <a:ext cx="1517856" cy="1011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043608" y="1196752"/>
            <a:ext cx="7416824" cy="5544616"/>
          </a:xfrm>
        </p:spPr>
        <p:txBody>
          <a:bodyPr>
            <a:noAutofit/>
          </a:bodyPr>
          <a:lstStyle/>
          <a:p>
            <a:pPr marL="589788" lvl="1" indent="-342900" algn="just">
              <a:spcBef>
                <a:spcPts val="0"/>
              </a:spcBef>
              <a:buClrTx/>
              <a:buFont typeface="Wingdings" pitchFamily="2" charset="2"/>
              <a:buChar char="q"/>
            </a:pPr>
            <a:r>
              <a:rPr lang="es-ES" dirty="0">
                <a:solidFill>
                  <a:srgbClr val="000000"/>
                </a:solidFill>
              </a:rPr>
              <a:t>Capacitación sistemática del nuevo liderazgo de los Grupos Pequeños en tres ámbitos: Distrital (Semanalmente); de misiones (mensualmente); de la Unión (dos veces al año)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</a:p>
          <a:p>
            <a:pPr marL="246888" lvl="1" indent="0" algn="just">
              <a:spcBef>
                <a:spcPts val="0"/>
              </a:spcBef>
              <a:buClrTx/>
              <a:buNone/>
            </a:pPr>
            <a:endParaRPr lang="es-ES" dirty="0" smtClean="0">
              <a:solidFill>
                <a:srgbClr val="000000"/>
              </a:solidFill>
            </a:endParaRPr>
          </a:p>
          <a:p>
            <a:pPr marL="589788" lvl="1" indent="-342900" algn="just">
              <a:spcBef>
                <a:spcPts val="0"/>
              </a:spcBef>
              <a:buClrTx/>
              <a:buFont typeface="Wingdings" pitchFamily="2" charset="2"/>
              <a:buChar char="q"/>
            </a:pPr>
            <a:r>
              <a:rPr lang="es-ES" dirty="0" smtClean="0">
                <a:solidFill>
                  <a:srgbClr val="000000"/>
                </a:solidFill>
              </a:rPr>
              <a:t>Multiplicación </a:t>
            </a:r>
            <a:r>
              <a:rPr lang="es-ES" dirty="0">
                <a:solidFill>
                  <a:srgbClr val="000000"/>
                </a:solidFill>
              </a:rPr>
              <a:t>de los nuevos Grupos Pequeños en torno a los nuevos líderes capacitados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</a:p>
          <a:p>
            <a:pPr marL="589788" lvl="1" indent="-342900" algn="just">
              <a:spcBef>
                <a:spcPts val="0"/>
              </a:spcBef>
              <a:buClrTx/>
              <a:buFont typeface="Wingdings" pitchFamily="2" charset="2"/>
              <a:buChar char="q"/>
            </a:pPr>
            <a:endParaRPr lang="es-ES" dirty="0">
              <a:solidFill>
                <a:srgbClr val="000000"/>
              </a:solidFill>
            </a:endParaRPr>
          </a:p>
          <a:p>
            <a:pPr marL="589788" lvl="1" indent="-342900" algn="just">
              <a:spcBef>
                <a:spcPts val="0"/>
              </a:spcBef>
              <a:spcAft>
                <a:spcPts val="1000"/>
              </a:spcAft>
              <a:buClrTx/>
              <a:buFont typeface="Wingdings" pitchFamily="2" charset="2"/>
              <a:buChar char="q"/>
            </a:pPr>
            <a:r>
              <a:rPr lang="es-ES" dirty="0">
                <a:solidFill>
                  <a:srgbClr val="000000"/>
                </a:solidFill>
              </a:rPr>
              <a:t>Elaboración del informe definitivo y plan estratégico sobre el establecimiento, consolidación y multiplicación de los Grupos Pequeños en el Ecuador.</a:t>
            </a:r>
          </a:p>
          <a:p>
            <a:pPr>
              <a:spcBef>
                <a:spcPts val="0"/>
              </a:spcBef>
            </a:pPr>
            <a:endParaRPr lang="es-E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971600" y="1052736"/>
            <a:ext cx="7704856" cy="5400675"/>
          </a:xfrm>
        </p:spPr>
        <p:txBody>
          <a:bodyPr>
            <a:noAutofit/>
          </a:bodyPr>
          <a:lstStyle/>
          <a:p>
            <a:pPr marL="514350" lvl="0" indent="-514350" algn="just">
              <a:buClrTx/>
              <a:buFont typeface="+mj-lt"/>
              <a:buAutoNum type="arabicPeriod"/>
            </a:pPr>
            <a:r>
              <a:rPr lang="es-ES" dirty="0">
                <a:solidFill>
                  <a:srgbClr val="000000"/>
                </a:solidFill>
              </a:rPr>
              <a:t>En la Unión Nordeste Brasilera</a:t>
            </a:r>
            <a:r>
              <a:rPr lang="es-ES" dirty="0" smtClean="0">
                <a:solidFill>
                  <a:srgbClr val="000000"/>
                </a:solidFill>
              </a:rPr>
              <a:t>:</a:t>
            </a:r>
          </a:p>
          <a:p>
            <a:pPr marL="514350" lvl="0" indent="-514350" algn="just">
              <a:buClrTx/>
              <a:buFont typeface="+mj-lt"/>
              <a:buAutoNum type="arabicPeriod"/>
            </a:pPr>
            <a:endParaRPr lang="es-ES" dirty="0">
              <a:solidFill>
                <a:srgbClr val="000000"/>
              </a:solidFill>
            </a:endParaRPr>
          </a:p>
          <a:p>
            <a:pPr lvl="1" algn="just">
              <a:buClrTx/>
            </a:pPr>
            <a:r>
              <a:rPr lang="es-ES" dirty="0">
                <a:solidFill>
                  <a:srgbClr val="000000"/>
                </a:solidFill>
              </a:rPr>
              <a:t>Compartir la visión con el pastor distrital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</a:p>
          <a:p>
            <a:pPr lvl="1" algn="just">
              <a:buClrTx/>
            </a:pPr>
            <a:r>
              <a:rPr lang="es-ES" dirty="0" smtClean="0">
                <a:solidFill>
                  <a:srgbClr val="000000"/>
                </a:solidFill>
              </a:rPr>
              <a:t>Elegir </a:t>
            </a:r>
            <a:r>
              <a:rPr lang="es-ES" dirty="0">
                <a:solidFill>
                  <a:srgbClr val="000000"/>
                </a:solidFill>
              </a:rPr>
              <a:t>una iglesia por distrito, con el fin de iniciar el proceso de transición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  <a:p>
            <a:pPr lvl="1" algn="just">
              <a:buClrTx/>
            </a:pPr>
            <a:r>
              <a:rPr lang="es-ES" dirty="0">
                <a:solidFill>
                  <a:srgbClr val="000000"/>
                </a:solidFill>
              </a:rPr>
              <a:t>Iglesia que tenga liderazgo abierto a los cambios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  <a:p>
            <a:pPr lvl="1" algn="just">
              <a:buClrTx/>
            </a:pPr>
            <a:r>
              <a:rPr lang="es-ES" dirty="0">
                <a:solidFill>
                  <a:srgbClr val="000000"/>
                </a:solidFill>
              </a:rPr>
              <a:t>Influencia en el distrito, a fin de causar un impacto y llamar la atención de las demás iglesias al nuevo modelo implantado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  <a:p>
            <a:pPr lvl="1" algn="just">
              <a:buClrTx/>
            </a:pPr>
            <a:r>
              <a:rPr lang="es-ES" dirty="0">
                <a:solidFill>
                  <a:srgbClr val="000000"/>
                </a:solidFill>
              </a:rPr>
              <a:t>Que esté dispuesta a pagar el precio.</a:t>
            </a:r>
          </a:p>
          <a:p>
            <a:pPr>
              <a:buClrTx/>
            </a:pPr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1711151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74" t="15347" r="5671" b="9971"/>
          <a:stretch/>
        </p:blipFill>
        <p:spPr>
          <a:xfrm>
            <a:off x="5004048" y="2780928"/>
            <a:ext cx="4703676" cy="3969514"/>
          </a:xfrm>
          <a:prstGeom prst="rect">
            <a:avLst/>
          </a:prstGeom>
          <a:effectLst>
            <a:softEdge rad="812800"/>
          </a:effectLst>
        </p:spPr>
      </p:pic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620689"/>
            <a:ext cx="8208912" cy="208823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es-ES" dirty="0">
                <a:solidFill>
                  <a:srgbClr val="000000"/>
                </a:solidFill>
              </a:rPr>
              <a:t>Compartir la visión con los ancianos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es-ES" dirty="0">
                <a:solidFill>
                  <a:srgbClr val="000000"/>
                </a:solidFill>
              </a:rPr>
              <a:t>Reunir la comisión de la iglesia y presentar la propuesta a todos los directivos de los </a:t>
            </a:r>
            <a:r>
              <a:rPr lang="es-ES" dirty="0" smtClean="0">
                <a:solidFill>
                  <a:srgbClr val="000000"/>
                </a:solidFill>
              </a:rPr>
              <a:t>departamentos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  <a:endParaRPr lang="es-ES" dirty="0" smtClean="0">
              <a:solidFill>
                <a:srgbClr val="00000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55576" y="2060848"/>
            <a:ext cx="5184576" cy="59788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lnSpc>
                <a:spcPct val="115000"/>
              </a:lnSpc>
              <a:buClrTx/>
              <a:buNone/>
            </a:pPr>
            <a:endParaRPr lang="es-ES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ClrTx/>
              <a:buFont typeface="Wingdings" pitchFamily="2" charset="2"/>
              <a:buChar char="q"/>
            </a:pPr>
            <a:r>
              <a:rPr lang="es-ES" dirty="0" smtClean="0">
                <a:solidFill>
                  <a:srgbClr val="000000"/>
                </a:solidFill>
              </a:rPr>
              <a:t>Formar un grupo prototipo. Con líderes que tengan influencia sobre los demás dirigentes y miembros de iglesia.</a:t>
            </a:r>
          </a:p>
          <a:p>
            <a:pPr algn="just"/>
            <a:endParaRPr lang="es-ES" sz="3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153</TotalTime>
  <Words>691</Words>
  <Application>Microsoft Office PowerPoint</Application>
  <PresentationFormat>Apresentação na tela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Opulento</vt:lpstr>
      <vt:lpstr>Slide 1</vt:lpstr>
      <vt:lpstr>introducción</vt:lpstr>
      <vt:lpstr>Propuestas del Foro de Grupos Pequeños (2008):</vt:lpstr>
      <vt:lpstr>Proponemos: </vt:lpstr>
      <vt:lpstr>Proponemos: </vt:lpstr>
      <vt:lpstr>Ejemplos de Implementación:</vt:lpstr>
      <vt:lpstr>Slide 7</vt:lpstr>
      <vt:lpstr>Slide 8</vt:lpstr>
      <vt:lpstr>Slide 9</vt:lpstr>
      <vt:lpstr>Estrategia del Grupo Prototipo (UNB):</vt:lpstr>
      <vt:lpstr>Estrategia del Grupo Prototipo (UNB):</vt:lpstr>
      <vt:lpstr>Dinámica del prototipo:</vt:lpstr>
      <vt:lpstr>Dinámica del prototipo:</vt:lpstr>
      <vt:lpstr>conclusión</vt:lpstr>
    </vt:vector>
  </TitlesOfParts>
  <Company>Carbajal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19</dc:title>
  <dc:creator>Pablo</dc:creator>
  <cp:lastModifiedBy>ruth.leon</cp:lastModifiedBy>
  <cp:revision>12</cp:revision>
  <dcterms:created xsi:type="dcterms:W3CDTF">2011-11-08T16:21:34Z</dcterms:created>
  <dcterms:modified xsi:type="dcterms:W3CDTF">2012-04-23T14:53:23Z</dcterms:modified>
</cp:coreProperties>
</file>