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59" r:id="rId5"/>
    <p:sldId id="284" r:id="rId6"/>
    <p:sldId id="260" r:id="rId7"/>
    <p:sldId id="261" r:id="rId8"/>
    <p:sldId id="276" r:id="rId9"/>
    <p:sldId id="262" r:id="rId10"/>
    <p:sldId id="263" r:id="rId11"/>
    <p:sldId id="285" r:id="rId12"/>
    <p:sldId id="264" r:id="rId13"/>
    <p:sldId id="265" r:id="rId14"/>
    <p:sldId id="266" r:id="rId15"/>
    <p:sldId id="277" r:id="rId16"/>
    <p:sldId id="267" r:id="rId17"/>
    <p:sldId id="278" r:id="rId18"/>
    <p:sldId id="268" r:id="rId19"/>
    <p:sldId id="279" r:id="rId20"/>
    <p:sldId id="269" r:id="rId21"/>
    <p:sldId id="280" r:id="rId22"/>
    <p:sldId id="270" r:id="rId23"/>
    <p:sldId id="281" r:id="rId24"/>
    <p:sldId id="271" r:id="rId25"/>
    <p:sldId id="272" r:id="rId26"/>
    <p:sldId id="273" r:id="rId27"/>
    <p:sldId id="282" r:id="rId28"/>
    <p:sldId id="274" r:id="rId29"/>
    <p:sldId id="283" r:id="rId30"/>
    <p:sldId id="275" r:id="rId31"/>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78" autoAdjust="0"/>
    <p:restoredTop sz="99878" autoAdjust="0"/>
  </p:normalViewPr>
  <p:slideViewPr>
    <p:cSldViewPr>
      <p:cViewPr>
        <p:scale>
          <a:sx n="80" d="100"/>
          <a:sy n="80" d="100"/>
        </p:scale>
        <p:origin x="-996" y="-624"/>
      </p:cViewPr>
      <p:guideLst>
        <p:guide orient="horz" pos="709"/>
        <p:guide orient="horz" pos="1071"/>
        <p:guide orient="horz" pos="345"/>
        <p:guide pos="5466"/>
        <p:guide pos="3243"/>
        <p:guide pos="657"/>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smtClean="0">
                <a:latin typeface="+mn-lt"/>
                <a:cs typeface="+mn-cs"/>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1C3DA81-FED1-472E-8173-D0C5E9E6952A}" type="datetimeFigureOut">
              <a:rPr lang="pt-BR"/>
              <a:pPr>
                <a:defRPr/>
              </a:pPr>
              <a:t>25/04/2012</a:t>
            </a:fld>
            <a:endParaRPr lang="pt-BR" dirty="0"/>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dirty="0" smtClean="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noProof="0" smtClean="0"/>
              <a:t>Clique para editar 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smtClean="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F45B06DD-3503-4B1F-B952-F6BDD6984614}" type="slidenum">
              <a:rPr lang="pt-BR"/>
              <a:pPr>
                <a:defRPr/>
              </a:pPr>
              <a:t>‹nº›</a:t>
            </a:fld>
            <a:endParaRPr lang="pt-BR" dirty="0"/>
          </a:p>
        </p:txBody>
      </p:sp>
    </p:spTree>
    <p:extLst>
      <p:ext uri="{BB962C8B-B14F-4D97-AF65-F5344CB8AC3E}">
        <p14:creationId xmlns:p14="http://schemas.microsoft.com/office/powerpoint/2010/main" xmlns="" val="25561899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355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b="1" dirty="0" smtClean="0"/>
              <a:t>Grupos</a:t>
            </a:r>
            <a:r>
              <a:rPr lang="pt-BR" b="1" baseline="0" dirty="0" smtClean="0"/>
              <a:t> </a:t>
            </a:r>
            <a:r>
              <a:rPr lang="pt-BR" b="1" baseline="0" dirty="0" err="1" smtClean="0"/>
              <a:t>pequeños</a:t>
            </a:r>
            <a:r>
              <a:rPr lang="pt-BR" b="1" baseline="0" dirty="0" smtClean="0"/>
              <a:t> en </a:t>
            </a:r>
            <a:r>
              <a:rPr lang="pt-BR" b="1" baseline="0" dirty="0" err="1" smtClean="0"/>
              <a:t>el</a:t>
            </a:r>
            <a:r>
              <a:rPr lang="pt-BR" b="1" baseline="0" dirty="0" smtClean="0"/>
              <a:t> </a:t>
            </a:r>
            <a:r>
              <a:rPr lang="pt-BR" b="1" baseline="0" dirty="0" err="1" smtClean="0"/>
              <a:t>Nuevo</a:t>
            </a:r>
            <a:r>
              <a:rPr lang="pt-BR" b="1" baseline="0" dirty="0" smtClean="0"/>
              <a:t> Testamento</a:t>
            </a:r>
            <a:endParaRPr lang="pt-BR"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s-ES" sz="1200" kern="1200" dirty="0" smtClean="0">
                <a:solidFill>
                  <a:schemeClr val="tx1"/>
                </a:solidFill>
                <a:latin typeface="+mn-lt"/>
                <a:ea typeface="+mn-ea"/>
                <a:cs typeface="+mn-cs"/>
              </a:rPr>
              <a:t>Una de las grandes preocupaciones de los estudiosos de grupos pequeños en el presente es fundamentarlos bíblicamente en forma consistente. El movimiento creció extraordinariamente, desarrolló una estructura formidable, se demostró ágil y pragmático, atrajo iglesias de las más variadas tendencias y se demostró apto para adaptarse a las diferencias doctrinarias y culturales, entre otras. Por otro lado, llamó la atención de la crítica, presentó dificultades corporativas y tampoco tiene unanimidad entre los dirigentes de las iglesias. Las dificultades surgidas desafiaron a estudiosos del área, y crearon oportunidades para su apertura y profundización teórica.</a:t>
            </a:r>
            <a:endParaRPr lang="pt-BR" sz="1200" kern="1200" dirty="0" smtClean="0">
              <a:solidFill>
                <a:schemeClr val="tx1"/>
              </a:solidFill>
              <a:latin typeface="+mn-lt"/>
              <a:ea typeface="+mn-ea"/>
              <a:cs typeface="+mn-cs"/>
            </a:endParaRPr>
          </a:p>
          <a:p>
            <a:pPr>
              <a:spcBef>
                <a:spcPct val="0"/>
              </a:spcBef>
            </a:pPr>
            <a:endParaRPr lang="pt-BR" dirty="0" smtClean="0"/>
          </a:p>
          <a:p>
            <a:pPr>
              <a:spcBef>
                <a:spcPct val="0"/>
              </a:spcBef>
            </a:pPr>
            <a:endParaRPr lang="pt-BR" dirty="0" smtClean="0"/>
          </a:p>
        </p:txBody>
      </p:sp>
      <p:sp>
        <p:nvSpPr>
          <p:cNvPr id="23556"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5D4573-E6A5-4B9A-BE0C-D25EC9BACB0D}" type="slidenum">
              <a:rPr lang="pt-BR"/>
              <a:pPr fontAlgn="base">
                <a:spcBef>
                  <a:spcPct val="0"/>
                </a:spcBef>
                <a:spcAft>
                  <a:spcPct val="0"/>
                </a:spcAft>
              </a:pPr>
              <a:t>2</a:t>
            </a:fld>
            <a:endParaRPr 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072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b="1" dirty="0" smtClean="0"/>
              <a:t>Círculo apostólico </a:t>
            </a:r>
          </a:p>
          <a:p>
            <a:r>
              <a:rPr lang="es-ES" sz="1200" b="0" kern="1200" dirty="0" smtClean="0">
                <a:solidFill>
                  <a:schemeClr val="tx1"/>
                </a:solidFill>
                <a:latin typeface="+mn-lt"/>
                <a:ea typeface="+mn-ea"/>
                <a:cs typeface="+mn-cs"/>
              </a:rPr>
              <a:t>Los evangelios declaran que “subió Jesús a una montaña y llamó a los que quiso, los cuales se reunieron con él. Designó a doce, a quienes nombró apóstoles, para que lo acompañaran y para enviarlos a predicar” (Mar. 3:13, 14).</a:t>
            </a:r>
            <a:endParaRPr lang="pt-BR" sz="1200" kern="1200" dirty="0" smtClean="0">
              <a:solidFill>
                <a:schemeClr val="tx1"/>
              </a:solidFill>
              <a:latin typeface="+mn-lt"/>
              <a:ea typeface="+mn-ea"/>
              <a:cs typeface="+mn-cs"/>
            </a:endParaRPr>
          </a:p>
          <a:p>
            <a:r>
              <a:rPr lang="es-ES" sz="1200" b="0" kern="1200" dirty="0" smtClean="0">
                <a:solidFill>
                  <a:schemeClr val="tx1"/>
                </a:solidFill>
                <a:latin typeface="+mn-lt"/>
                <a:ea typeface="+mn-ea"/>
                <a:cs typeface="+mn-cs"/>
              </a:rPr>
              <a:t>El grupo pequeño</a:t>
            </a:r>
            <a:r>
              <a:rPr lang="es-ES" sz="1200" b="0" i="1" kern="1200" dirty="0" smtClean="0">
                <a:solidFill>
                  <a:schemeClr val="tx1"/>
                </a:solidFill>
                <a:latin typeface="+mn-lt"/>
                <a:ea typeface="+mn-ea"/>
                <a:cs typeface="+mn-cs"/>
              </a:rPr>
              <a:t> </a:t>
            </a:r>
            <a:r>
              <a:rPr lang="es-ES" sz="1200" b="0" kern="1200" dirty="0" smtClean="0">
                <a:solidFill>
                  <a:schemeClr val="tx1"/>
                </a:solidFill>
                <a:latin typeface="+mn-lt"/>
                <a:ea typeface="+mn-ea"/>
                <a:cs typeface="+mn-cs"/>
              </a:rPr>
              <a:t>de Cristo tenía claramente dos propósitos: (1) estar con él en comunión espiritual, y (2) proclamar su evangelio con poder. Con esas palabras, Jesús parece sugerir que comunión y misión, en grupos pequeños, es la fórmula divina para la consecución del evangelio.</a:t>
            </a:r>
            <a:endParaRPr lang="pt-BR" sz="1200" kern="1200" dirty="0" smtClean="0">
              <a:solidFill>
                <a:schemeClr val="tx1"/>
              </a:solidFill>
              <a:latin typeface="+mn-lt"/>
              <a:ea typeface="+mn-ea"/>
              <a:cs typeface="+mn-cs"/>
            </a:endParaRPr>
          </a:p>
          <a:p>
            <a:r>
              <a:rPr lang="es-ES" sz="1200" b="0" kern="1200" dirty="0" smtClean="0">
                <a:solidFill>
                  <a:schemeClr val="tx1"/>
                </a:solidFill>
                <a:latin typeface="+mn-lt"/>
                <a:ea typeface="+mn-ea"/>
                <a:cs typeface="+mn-cs"/>
              </a:rPr>
              <a:t>En Marcos 3:13, Jesús llama a los discípulos para que estén con él (esa es la comunión). En Mateo 28:20, Jesús les promete que </a:t>
            </a:r>
            <a:r>
              <a:rPr lang="es-ES" sz="1200" b="0" i="1" kern="1200" dirty="0" smtClean="0">
                <a:solidFill>
                  <a:schemeClr val="tx1"/>
                </a:solidFill>
                <a:latin typeface="+mn-lt"/>
                <a:ea typeface="+mn-ea"/>
                <a:cs typeface="+mn-cs"/>
              </a:rPr>
              <a:t>estará con ellos</a:t>
            </a:r>
            <a:r>
              <a:rPr lang="es-ES" sz="1200" b="0" kern="1200" dirty="0" smtClean="0">
                <a:solidFill>
                  <a:schemeClr val="tx1"/>
                </a:solidFill>
                <a:latin typeface="+mn-lt"/>
                <a:ea typeface="+mn-ea"/>
                <a:cs typeface="+mn-cs"/>
              </a:rPr>
              <a:t> en su labor (es la misión en comunión). Y, en Hechos 1:4, Jesús reúne las dos marcas del discipulado: comunión y misión.</a:t>
            </a:r>
          </a:p>
          <a:p>
            <a:r>
              <a:rPr lang="es-ES" sz="1200" kern="1200" dirty="0" smtClean="0">
                <a:solidFill>
                  <a:schemeClr val="tx1"/>
                </a:solidFill>
                <a:latin typeface="+mn-lt"/>
                <a:ea typeface="+mn-ea"/>
                <a:cs typeface="+mn-cs"/>
              </a:rPr>
              <a:t>Para la importante “realización de su obra, Cristo no escogió la erudición o la elocuencia del Sanedrín judío o el poder de Roma”</a:t>
            </a:r>
            <a:r>
              <a:rPr lang="es-ES" sz="1200" b="0" kern="1200" dirty="0" smtClean="0">
                <a:solidFill>
                  <a:schemeClr val="tx1"/>
                </a:solidFill>
                <a:latin typeface="+mn-lt"/>
                <a:ea typeface="+mn-ea"/>
                <a:cs typeface="+mn-cs"/>
              </a:rPr>
              <a:t> o la sabiduría griega. Jesús eligió un grupo de doce personas a quienes llamó familia, hermanos (Mar. 3:31-35). Ahora, su familia sería aquellos que estaban comprometidos con su obra y su misión.</a:t>
            </a:r>
            <a:endParaRPr lang="pt-BR" sz="1200" kern="1200" dirty="0" smtClean="0">
              <a:solidFill>
                <a:schemeClr val="tx1"/>
              </a:solidFill>
              <a:latin typeface="+mn-lt"/>
              <a:ea typeface="+mn-ea"/>
              <a:cs typeface="+mn-cs"/>
            </a:endParaRPr>
          </a:p>
          <a:p>
            <a:r>
              <a:rPr lang="es-ES" sz="1200" b="0" kern="1200" dirty="0" smtClean="0">
                <a:solidFill>
                  <a:schemeClr val="tx1"/>
                </a:solidFill>
                <a:latin typeface="+mn-lt"/>
                <a:ea typeface="+mn-ea"/>
                <a:cs typeface="+mn-cs"/>
              </a:rPr>
              <a:t>Esta relación guarda un sentido de intencionalidad en la comunión: Jesús sabía que no demoraría mucho en separarse físicamente de sus discípulos; antes de ello, sin embargo, necesitaba cautivarles el corazón con su gracia, con su amor, para enseguida dotarlos de poder. Este es el ambiente en el que va a nacer la iglesia “en Cristo”, la iglesia cristiana, el cristianismo apostólico.</a:t>
            </a:r>
            <a:r>
              <a:rPr lang="pt-BR" dirty="0" smtClean="0"/>
              <a:t> </a:t>
            </a:r>
            <a:r>
              <a:rPr lang="es-AR" sz="1200" kern="1200" dirty="0" smtClean="0">
                <a:solidFill>
                  <a:schemeClr val="tx1"/>
                </a:solidFill>
                <a:latin typeface="+mn-lt"/>
                <a:ea typeface="+mn-ea"/>
                <a:cs typeface="+mn-cs"/>
              </a:rPr>
              <a:t>Elena de White, </a:t>
            </a:r>
            <a:r>
              <a:rPr lang="es-AR" sz="1200" i="1" kern="1200" dirty="0" smtClean="0">
                <a:solidFill>
                  <a:schemeClr val="tx1"/>
                </a:solidFill>
                <a:latin typeface="+mn-lt"/>
                <a:ea typeface="+mn-ea"/>
                <a:cs typeface="+mn-cs"/>
              </a:rPr>
              <a:t>Los hechos de los apóstoles</a:t>
            </a:r>
            <a:r>
              <a:rPr lang="es-AR" sz="1200" kern="1200" dirty="0" smtClean="0">
                <a:solidFill>
                  <a:schemeClr val="tx1"/>
                </a:solidFill>
                <a:latin typeface="+mn-lt"/>
                <a:ea typeface="+mn-ea"/>
                <a:cs typeface="+mn-cs"/>
              </a:rPr>
              <a:t> (Buenos Aires, ACES, 1977), p. 15</a:t>
            </a:r>
            <a:endParaRPr lang="pt-BR"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 Best, </a:t>
            </a:r>
            <a:r>
              <a:rPr lang="en-US" sz="1200" i="1" kern="1200" dirty="0" smtClean="0">
                <a:solidFill>
                  <a:schemeClr val="tx1"/>
                </a:solidFill>
                <a:latin typeface="+mn-lt"/>
                <a:ea typeface="+mn-ea"/>
                <a:cs typeface="+mn-cs"/>
              </a:rPr>
              <a:t>Following Jesus: Discipleship in Mark</a:t>
            </a:r>
            <a:r>
              <a:rPr lang="en-US" sz="1200" kern="1200" dirty="0" smtClean="0">
                <a:solidFill>
                  <a:schemeClr val="tx1"/>
                </a:solidFill>
                <a:latin typeface="+mn-lt"/>
                <a:ea typeface="+mn-ea"/>
                <a:cs typeface="+mn-cs"/>
              </a:rPr>
              <a:t> (Edinburg: T. &amp; T. Clark, 1981), pp. 227, 228.</a:t>
            </a:r>
            <a:endParaRPr lang="pt-BR" sz="1200" kern="1200" dirty="0" smtClean="0">
              <a:solidFill>
                <a:schemeClr val="tx1"/>
              </a:solidFill>
              <a:latin typeface="+mn-lt"/>
              <a:ea typeface="+mn-ea"/>
              <a:cs typeface="+mn-cs"/>
            </a:endParaRPr>
          </a:p>
          <a:p>
            <a:endParaRPr lang="pt-BR" dirty="0" smtClean="0"/>
          </a:p>
          <a:p>
            <a:pPr>
              <a:spcBef>
                <a:spcPct val="0"/>
              </a:spcBef>
            </a:pPr>
            <a:endParaRPr lang="pt-BR" dirty="0" smtClean="0"/>
          </a:p>
          <a:p>
            <a:pPr>
              <a:spcBef>
                <a:spcPct val="0"/>
              </a:spcBef>
            </a:pPr>
            <a:endParaRPr lang="pt-BR" dirty="0" smtClean="0"/>
          </a:p>
        </p:txBody>
      </p:sp>
      <p:sp>
        <p:nvSpPr>
          <p:cNvPr id="3072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AC8FC4-95EB-484D-897F-A1B1FDE4EE34}" type="slidenum">
              <a:rPr lang="pt-BR"/>
              <a:pPr fontAlgn="base">
                <a:spcBef>
                  <a:spcPct val="0"/>
                </a:spcBef>
                <a:spcAft>
                  <a:spcPct val="0"/>
                </a:spcAft>
              </a:pPr>
              <a:t>11</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072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b="1" dirty="0" smtClean="0"/>
              <a:t>Círculo apostólico </a:t>
            </a:r>
          </a:p>
          <a:p>
            <a:r>
              <a:rPr lang="es-ES" sz="1200" b="0" kern="1200" dirty="0" smtClean="0">
                <a:solidFill>
                  <a:schemeClr val="tx1"/>
                </a:solidFill>
                <a:latin typeface="+mn-lt"/>
                <a:ea typeface="+mn-ea"/>
                <a:cs typeface="+mn-cs"/>
              </a:rPr>
              <a:t>Los evangelios declaran que “subió Jesús a una montaña y llamó a los que quiso, los cuales se reunieron con él. Designó a doce, a quienes nombró apóstoles, para que lo acompañaran y para enviarlos a predicar” (Mar. 3:13, 14).</a:t>
            </a:r>
            <a:endParaRPr lang="pt-BR" sz="1200" kern="1200" dirty="0" smtClean="0">
              <a:solidFill>
                <a:schemeClr val="tx1"/>
              </a:solidFill>
              <a:latin typeface="+mn-lt"/>
              <a:ea typeface="+mn-ea"/>
              <a:cs typeface="+mn-cs"/>
            </a:endParaRPr>
          </a:p>
          <a:p>
            <a:r>
              <a:rPr lang="es-ES" sz="1200" b="0" kern="1200" dirty="0" smtClean="0">
                <a:solidFill>
                  <a:schemeClr val="tx1"/>
                </a:solidFill>
                <a:latin typeface="+mn-lt"/>
                <a:ea typeface="+mn-ea"/>
                <a:cs typeface="+mn-cs"/>
              </a:rPr>
              <a:t>El grupo pequeño</a:t>
            </a:r>
            <a:r>
              <a:rPr lang="es-ES" sz="1200" b="0" i="1" kern="1200" dirty="0" smtClean="0">
                <a:solidFill>
                  <a:schemeClr val="tx1"/>
                </a:solidFill>
                <a:latin typeface="+mn-lt"/>
                <a:ea typeface="+mn-ea"/>
                <a:cs typeface="+mn-cs"/>
              </a:rPr>
              <a:t> </a:t>
            </a:r>
            <a:r>
              <a:rPr lang="es-ES" sz="1200" b="0" kern="1200" dirty="0" smtClean="0">
                <a:solidFill>
                  <a:schemeClr val="tx1"/>
                </a:solidFill>
                <a:latin typeface="+mn-lt"/>
                <a:ea typeface="+mn-ea"/>
                <a:cs typeface="+mn-cs"/>
              </a:rPr>
              <a:t>de Cristo tenía claramente dos propósitos: (1) estar con él en comunión espiritual, y (2) proclamar su evangelio con poder. Con esas palabras, Jesús parece sugerir que comunión y misión, en grupos pequeños, es la fórmula divina para la consecución del evangelio.</a:t>
            </a:r>
            <a:endParaRPr lang="pt-BR" sz="1200" kern="1200" dirty="0" smtClean="0">
              <a:solidFill>
                <a:schemeClr val="tx1"/>
              </a:solidFill>
              <a:latin typeface="+mn-lt"/>
              <a:ea typeface="+mn-ea"/>
              <a:cs typeface="+mn-cs"/>
            </a:endParaRPr>
          </a:p>
          <a:p>
            <a:r>
              <a:rPr lang="es-ES" sz="1200" b="0" kern="1200" dirty="0" smtClean="0">
                <a:solidFill>
                  <a:schemeClr val="tx1"/>
                </a:solidFill>
                <a:latin typeface="+mn-lt"/>
                <a:ea typeface="+mn-ea"/>
                <a:cs typeface="+mn-cs"/>
              </a:rPr>
              <a:t>En Marcos 3:13, Jesús llama a los discípulos para que estén con él (esa es la comunión). En Mateo 28:20, Jesús les promete que </a:t>
            </a:r>
            <a:r>
              <a:rPr lang="es-ES" sz="1200" b="0" i="1" kern="1200" dirty="0" smtClean="0">
                <a:solidFill>
                  <a:schemeClr val="tx1"/>
                </a:solidFill>
                <a:latin typeface="+mn-lt"/>
                <a:ea typeface="+mn-ea"/>
                <a:cs typeface="+mn-cs"/>
              </a:rPr>
              <a:t>estará con ellos</a:t>
            </a:r>
            <a:r>
              <a:rPr lang="es-ES" sz="1200" b="0" kern="1200" dirty="0" smtClean="0">
                <a:solidFill>
                  <a:schemeClr val="tx1"/>
                </a:solidFill>
                <a:latin typeface="+mn-lt"/>
                <a:ea typeface="+mn-ea"/>
                <a:cs typeface="+mn-cs"/>
              </a:rPr>
              <a:t> en su labor (es la misión en comunión). Y, en Hechos 1:4, Jesús reúne las dos marcas del discipulado: comunión y misión.</a:t>
            </a:r>
          </a:p>
          <a:p>
            <a:r>
              <a:rPr lang="es-ES" sz="1200" kern="1200" dirty="0" smtClean="0">
                <a:solidFill>
                  <a:schemeClr val="tx1"/>
                </a:solidFill>
                <a:latin typeface="+mn-lt"/>
                <a:ea typeface="+mn-ea"/>
                <a:cs typeface="+mn-cs"/>
              </a:rPr>
              <a:t>Para la importante “realización de su obra, Cristo no escogió la erudición o la elocuencia del Sanedrín judío o el poder de Roma”</a:t>
            </a:r>
            <a:r>
              <a:rPr lang="es-ES" sz="1200" b="0" kern="1200" dirty="0" smtClean="0">
                <a:solidFill>
                  <a:schemeClr val="tx1"/>
                </a:solidFill>
                <a:latin typeface="+mn-lt"/>
                <a:ea typeface="+mn-ea"/>
                <a:cs typeface="+mn-cs"/>
              </a:rPr>
              <a:t> o la sabiduría griega. Jesús eligió un grupo de doce personas a quienes llamó familia, hermanos (Mar. 3:31-35). Ahora, su familia sería aquellos que estaban comprometidos con su obra y su misión.</a:t>
            </a:r>
            <a:endParaRPr lang="pt-BR" sz="1200" kern="1200" dirty="0" smtClean="0">
              <a:solidFill>
                <a:schemeClr val="tx1"/>
              </a:solidFill>
              <a:latin typeface="+mn-lt"/>
              <a:ea typeface="+mn-ea"/>
              <a:cs typeface="+mn-cs"/>
            </a:endParaRPr>
          </a:p>
          <a:p>
            <a:r>
              <a:rPr lang="es-ES" sz="1200" b="0" kern="1200" dirty="0" smtClean="0">
                <a:solidFill>
                  <a:schemeClr val="tx1"/>
                </a:solidFill>
                <a:latin typeface="+mn-lt"/>
                <a:ea typeface="+mn-ea"/>
                <a:cs typeface="+mn-cs"/>
              </a:rPr>
              <a:t>Esta relación guarda un sentido de intencionalidad en la comunión: Jesús sabía que no demoraría mucho en separarse físicamente de sus discípulos; antes de ello, sin embargo, necesitaba cautivarles el corazón con su gracia, con su amor, para enseguida dotarlos de poder. Este es el ambiente en el que va a nacer la iglesia “en Cristo”, la iglesia cristiana, el cristianismo apostólico.</a:t>
            </a:r>
            <a:r>
              <a:rPr lang="pt-BR" dirty="0" smtClean="0"/>
              <a:t> </a:t>
            </a:r>
            <a:r>
              <a:rPr lang="es-AR" sz="1200" kern="1200" dirty="0" smtClean="0">
                <a:solidFill>
                  <a:schemeClr val="tx1"/>
                </a:solidFill>
                <a:latin typeface="+mn-lt"/>
                <a:ea typeface="+mn-ea"/>
                <a:cs typeface="+mn-cs"/>
              </a:rPr>
              <a:t>Elena de White, </a:t>
            </a:r>
            <a:r>
              <a:rPr lang="es-AR" sz="1200" i="1" kern="1200" dirty="0" smtClean="0">
                <a:solidFill>
                  <a:schemeClr val="tx1"/>
                </a:solidFill>
                <a:latin typeface="+mn-lt"/>
                <a:ea typeface="+mn-ea"/>
                <a:cs typeface="+mn-cs"/>
              </a:rPr>
              <a:t>Los hechos de los apóstoles</a:t>
            </a:r>
            <a:r>
              <a:rPr lang="es-AR" sz="1200" kern="1200" dirty="0" smtClean="0">
                <a:solidFill>
                  <a:schemeClr val="tx1"/>
                </a:solidFill>
                <a:latin typeface="+mn-lt"/>
                <a:ea typeface="+mn-ea"/>
                <a:cs typeface="+mn-cs"/>
              </a:rPr>
              <a:t> (Buenos Aires, ACES, 1977), p. 15</a:t>
            </a:r>
            <a:endParaRPr lang="pt-BR"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 Best, </a:t>
            </a:r>
            <a:r>
              <a:rPr lang="en-US" sz="1200" i="1" kern="1200" dirty="0" smtClean="0">
                <a:solidFill>
                  <a:schemeClr val="tx1"/>
                </a:solidFill>
                <a:latin typeface="+mn-lt"/>
                <a:ea typeface="+mn-ea"/>
                <a:cs typeface="+mn-cs"/>
              </a:rPr>
              <a:t>Following Jesus: Discipleship in Mark</a:t>
            </a:r>
            <a:r>
              <a:rPr lang="en-US" sz="1200" kern="1200" dirty="0" smtClean="0">
                <a:solidFill>
                  <a:schemeClr val="tx1"/>
                </a:solidFill>
                <a:latin typeface="+mn-lt"/>
                <a:ea typeface="+mn-ea"/>
                <a:cs typeface="+mn-cs"/>
              </a:rPr>
              <a:t> (Edinburg: T. &amp; T. Clark, 1981), pp. 227, 228.</a:t>
            </a:r>
            <a:endParaRPr lang="pt-BR" sz="1200" kern="1200" dirty="0" smtClean="0">
              <a:solidFill>
                <a:schemeClr val="tx1"/>
              </a:solidFill>
              <a:latin typeface="+mn-lt"/>
              <a:ea typeface="+mn-ea"/>
              <a:cs typeface="+mn-cs"/>
            </a:endParaRPr>
          </a:p>
          <a:p>
            <a:endParaRPr lang="pt-BR" dirty="0" smtClean="0"/>
          </a:p>
          <a:p>
            <a:pPr>
              <a:spcBef>
                <a:spcPct val="0"/>
              </a:spcBef>
            </a:pPr>
            <a:endParaRPr lang="pt-BR" dirty="0" smtClean="0"/>
          </a:p>
          <a:p>
            <a:pPr>
              <a:spcBef>
                <a:spcPct val="0"/>
              </a:spcBef>
            </a:pPr>
            <a:endParaRPr lang="pt-BR" dirty="0" smtClean="0"/>
          </a:p>
        </p:txBody>
      </p:sp>
      <p:sp>
        <p:nvSpPr>
          <p:cNvPr id="3072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AC8FC4-95EB-484D-897F-A1B1FDE4EE34}" type="slidenum">
              <a:rPr lang="pt-BR"/>
              <a:pPr fontAlgn="base">
                <a:spcBef>
                  <a:spcPct val="0"/>
                </a:spcBef>
                <a:spcAft>
                  <a:spcPct val="0"/>
                </a:spcAft>
              </a:pPr>
              <a:t>12</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174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s-ES" sz="1200" b="0" kern="1200" dirty="0" smtClean="0">
                <a:solidFill>
                  <a:schemeClr val="tx1"/>
                </a:solidFill>
                <a:latin typeface="+mn-lt"/>
                <a:ea typeface="+mn-ea"/>
                <a:cs typeface="+mn-cs"/>
              </a:rPr>
              <a:t> </a:t>
            </a:r>
            <a:endParaRPr lang="pt-BR"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Cristianismo apostólico</a:t>
            </a:r>
            <a:endParaRPr lang="pt-BR" sz="1200" kern="1200" dirty="0" smtClean="0">
              <a:solidFill>
                <a:schemeClr val="tx1"/>
              </a:solidFill>
              <a:latin typeface="+mn-lt"/>
              <a:ea typeface="+mn-ea"/>
              <a:cs typeface="+mn-cs"/>
            </a:endParaRPr>
          </a:p>
          <a:p>
            <a:r>
              <a:rPr lang="es-ES" sz="1200" b="0" kern="1200" dirty="0" smtClean="0">
                <a:solidFill>
                  <a:schemeClr val="tx1"/>
                </a:solidFill>
                <a:latin typeface="+mn-lt"/>
                <a:ea typeface="+mn-ea"/>
                <a:cs typeface="+mn-cs"/>
              </a:rPr>
              <a:t>La iglesia apostólica tenía un modelo operacional cuya característica sobresaliente era la iglesia en las casas, reunida en los hogares de los hermanos; consecuentemente, en pequeños grupos. Independientemente de existir o no mandatos en relación con esto, era así que la iglesia estaba, era y existía. La iglesia era entendida de esa manera: la iglesia de la casa de Aquila y Priscila (1 </a:t>
            </a:r>
            <a:r>
              <a:rPr lang="es-ES" sz="1200" b="0" kern="1200" dirty="0" err="1" smtClean="0">
                <a:solidFill>
                  <a:schemeClr val="tx1"/>
                </a:solidFill>
                <a:latin typeface="+mn-lt"/>
                <a:ea typeface="+mn-ea"/>
                <a:cs typeface="+mn-cs"/>
              </a:rPr>
              <a:t>Cor.</a:t>
            </a:r>
            <a:r>
              <a:rPr lang="es-ES" sz="1200" b="0" kern="1200" dirty="0" smtClean="0">
                <a:solidFill>
                  <a:schemeClr val="tx1"/>
                </a:solidFill>
                <a:latin typeface="+mn-lt"/>
                <a:ea typeface="+mn-ea"/>
                <a:cs typeface="+mn-cs"/>
              </a:rPr>
              <a:t> 16:19); la iglesia de la casa de Ninfa (Col. 4:15); la iglesia de la casa de Filemón (</a:t>
            </a:r>
            <a:r>
              <a:rPr lang="es-ES" sz="1200" b="0" kern="1200" dirty="0" err="1" smtClean="0">
                <a:solidFill>
                  <a:schemeClr val="tx1"/>
                </a:solidFill>
                <a:latin typeface="+mn-lt"/>
                <a:ea typeface="+mn-ea"/>
                <a:cs typeface="+mn-cs"/>
              </a:rPr>
              <a:t>File</a:t>
            </a:r>
            <a:r>
              <a:rPr lang="es-ES" sz="1200" b="0" kern="1200" dirty="0" smtClean="0">
                <a:solidFill>
                  <a:schemeClr val="tx1"/>
                </a:solidFill>
                <a:latin typeface="+mn-lt"/>
                <a:ea typeface="+mn-ea"/>
                <a:cs typeface="+mn-cs"/>
              </a:rPr>
              <a:t>. 2); etc.</a:t>
            </a:r>
            <a:endParaRPr lang="pt-BR" sz="1200" kern="1200" dirty="0" smtClean="0">
              <a:solidFill>
                <a:schemeClr val="tx1"/>
              </a:solidFill>
              <a:latin typeface="+mn-lt"/>
              <a:ea typeface="+mn-ea"/>
              <a:cs typeface="+mn-cs"/>
            </a:endParaRPr>
          </a:p>
          <a:p>
            <a:pPr>
              <a:spcBef>
                <a:spcPct val="0"/>
              </a:spcBef>
            </a:pPr>
            <a:endParaRPr lang="pt-BR" dirty="0" smtClean="0"/>
          </a:p>
        </p:txBody>
      </p:sp>
      <p:sp>
        <p:nvSpPr>
          <p:cNvPr id="31748"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672FAC-679C-4ECD-A1E7-31016D98E3CB}" type="slidenum">
              <a:rPr lang="pt-BR"/>
              <a:pPr fontAlgn="base">
                <a:spcBef>
                  <a:spcPct val="0"/>
                </a:spcBef>
                <a:spcAft>
                  <a:spcPct val="0"/>
                </a:spcAft>
              </a:pPr>
              <a:t>13</a:t>
            </a:fld>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27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s-ES" sz="1200" b="1" kern="1200" dirty="0" smtClean="0">
                <a:solidFill>
                  <a:schemeClr val="tx1"/>
                </a:solidFill>
                <a:latin typeface="+mn-lt"/>
                <a:ea typeface="+mn-ea"/>
                <a:cs typeface="+mn-cs"/>
              </a:rPr>
              <a:t>Casas como lugar de culto</a:t>
            </a:r>
            <a:endParaRPr lang="pt-BR" sz="1200" kern="1200" dirty="0" smtClean="0">
              <a:solidFill>
                <a:schemeClr val="tx1"/>
              </a:solidFill>
              <a:latin typeface="+mn-lt"/>
              <a:ea typeface="+mn-ea"/>
              <a:cs typeface="+mn-cs"/>
            </a:endParaRPr>
          </a:p>
          <a:p>
            <a:r>
              <a:rPr lang="es-ES" sz="1200" b="0" kern="1200" dirty="0" smtClean="0">
                <a:solidFill>
                  <a:schemeClr val="tx1"/>
                </a:solidFill>
                <a:latin typeface="+mn-lt"/>
                <a:ea typeface="+mn-ea"/>
                <a:cs typeface="+mn-cs"/>
              </a:rPr>
              <a:t>La historia de la iglesia del Nuevo Testamento está tan relacionada con las casas como la iglesia de la Edad Media está relacionada con las catedrales. Es difícil pensar en la iglesia medieval sin imaginarla dentro de enormes castillos; así también, es imposible pensar en la iglesia del Nuevo Testamento sin imaginarlas en casas, en grupos pequeños. La fuerza y el sentido lógico de la casa en la construcción de la religión apostólica son innegables. La religión sucedía en las casas, en grupos pequeños. Se puede observar, por ejemplo, que las casas eran el lugar donde la iglesia se reunía para fines de culto (</a:t>
            </a:r>
            <a:r>
              <a:rPr lang="es-ES" sz="1200" b="0" kern="1200" dirty="0" err="1" smtClean="0">
                <a:solidFill>
                  <a:schemeClr val="tx1"/>
                </a:solidFill>
                <a:latin typeface="+mn-lt"/>
                <a:ea typeface="+mn-ea"/>
                <a:cs typeface="+mn-cs"/>
              </a:rPr>
              <a:t>Rom.</a:t>
            </a:r>
            <a:r>
              <a:rPr lang="es-ES" sz="1200" b="0" kern="1200" dirty="0" smtClean="0">
                <a:solidFill>
                  <a:schemeClr val="tx1"/>
                </a:solidFill>
                <a:latin typeface="+mn-lt"/>
                <a:ea typeface="+mn-ea"/>
                <a:cs typeface="+mn-cs"/>
              </a:rPr>
              <a:t> 16:5; 1 </a:t>
            </a:r>
            <a:r>
              <a:rPr lang="es-ES" sz="1200" b="0" kern="1200" dirty="0" err="1" smtClean="0">
                <a:solidFill>
                  <a:schemeClr val="tx1"/>
                </a:solidFill>
                <a:latin typeface="+mn-lt"/>
                <a:ea typeface="+mn-ea"/>
                <a:cs typeface="+mn-cs"/>
              </a:rPr>
              <a:t>Cor.</a:t>
            </a:r>
            <a:r>
              <a:rPr lang="es-ES" sz="1200" b="0" kern="1200" dirty="0" smtClean="0">
                <a:solidFill>
                  <a:schemeClr val="tx1"/>
                </a:solidFill>
                <a:latin typeface="+mn-lt"/>
                <a:ea typeface="+mn-ea"/>
                <a:cs typeface="+mn-cs"/>
              </a:rPr>
              <a:t> 16:19; Col. 4:15; </a:t>
            </a:r>
            <a:r>
              <a:rPr lang="es-ES" sz="1200" b="0" kern="1200" dirty="0" err="1" smtClean="0">
                <a:solidFill>
                  <a:schemeClr val="tx1"/>
                </a:solidFill>
                <a:latin typeface="+mn-lt"/>
                <a:ea typeface="+mn-ea"/>
                <a:cs typeface="+mn-cs"/>
              </a:rPr>
              <a:t>File</a:t>
            </a:r>
            <a:r>
              <a:rPr lang="es-ES" sz="1200" b="0" kern="1200" dirty="0" smtClean="0">
                <a:solidFill>
                  <a:schemeClr val="tx1"/>
                </a:solidFill>
                <a:latin typeface="+mn-lt"/>
                <a:ea typeface="+mn-ea"/>
                <a:cs typeface="+mn-cs"/>
              </a:rPr>
              <a:t>. 2), con un mínimo de liturgia. En esta, constaba la comunión, por ejemplo, compartir el pan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2:46; 6:4; 1 </a:t>
            </a:r>
            <a:r>
              <a:rPr lang="es-ES" sz="1200" b="0" kern="1200" dirty="0" err="1" smtClean="0">
                <a:solidFill>
                  <a:schemeClr val="tx1"/>
                </a:solidFill>
                <a:latin typeface="+mn-lt"/>
                <a:ea typeface="+mn-ea"/>
                <a:cs typeface="+mn-cs"/>
              </a:rPr>
              <a:t>Cor.</a:t>
            </a:r>
            <a:r>
              <a:rPr lang="es-ES" sz="1200" b="0" kern="1200" dirty="0" smtClean="0">
                <a:solidFill>
                  <a:schemeClr val="tx1"/>
                </a:solidFill>
                <a:latin typeface="+mn-lt"/>
                <a:ea typeface="+mn-ea"/>
                <a:cs typeface="+mn-cs"/>
              </a:rPr>
              <a:t> 11:20-27); la experiencia de la oración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1:14; 12:5; 12:1-19), la lectura de la Palabra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15:30, 31) y el poder del testimonio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1:8; 10:39). Se observa, también, que de los seis bautismos del Espíritu Santo narrados en el libro de Hechos, por lo menos cuatro ocurrieron en casas, en grupos pequeños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2:4; 4:31; 8:17; 9:17; 10:44; 19:6). Mientras tanto, la iglesia se fortalecía en la fe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16:5), se edificaba y caminaba en el temor del Señor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9:31), crecía y se esparcía por el mundo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8:5, 14; 9:3).</a:t>
            </a:r>
            <a:endParaRPr lang="pt-BR" sz="1200" kern="1200" dirty="0" smtClean="0">
              <a:solidFill>
                <a:schemeClr val="tx1"/>
              </a:solidFill>
              <a:latin typeface="+mn-lt"/>
              <a:ea typeface="+mn-ea"/>
              <a:cs typeface="+mn-cs"/>
            </a:endParaRPr>
          </a:p>
          <a:p>
            <a:pPr>
              <a:spcBef>
                <a:spcPct val="0"/>
              </a:spcBef>
            </a:pPr>
            <a:endParaRPr lang="pt-BR" dirty="0" smtClean="0"/>
          </a:p>
        </p:txBody>
      </p:sp>
      <p:sp>
        <p:nvSpPr>
          <p:cNvPr id="32772"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F92432-AD9D-449A-BDB9-A5100CC92C21}" type="slidenum">
              <a:rPr lang="pt-BR"/>
              <a:pPr fontAlgn="base">
                <a:spcBef>
                  <a:spcPct val="0"/>
                </a:spcBef>
                <a:spcAft>
                  <a:spcPct val="0"/>
                </a:spcAft>
              </a:pPr>
              <a:t>14</a:t>
            </a:fld>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27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s-ES" sz="1200" b="1" kern="1200" dirty="0" smtClean="0">
                <a:solidFill>
                  <a:schemeClr val="tx1"/>
                </a:solidFill>
                <a:latin typeface="+mn-lt"/>
                <a:ea typeface="+mn-ea"/>
                <a:cs typeface="+mn-cs"/>
              </a:rPr>
              <a:t>Casas como lugar de culto</a:t>
            </a:r>
            <a:endParaRPr lang="pt-BR" sz="1200" kern="1200" dirty="0" smtClean="0">
              <a:solidFill>
                <a:schemeClr val="tx1"/>
              </a:solidFill>
              <a:latin typeface="+mn-lt"/>
              <a:ea typeface="+mn-ea"/>
              <a:cs typeface="+mn-cs"/>
            </a:endParaRPr>
          </a:p>
          <a:p>
            <a:r>
              <a:rPr lang="es-ES" sz="1200" b="0" kern="1200" dirty="0" smtClean="0">
                <a:solidFill>
                  <a:schemeClr val="tx1"/>
                </a:solidFill>
                <a:latin typeface="+mn-lt"/>
                <a:ea typeface="+mn-ea"/>
                <a:cs typeface="+mn-cs"/>
              </a:rPr>
              <a:t>La historia de la iglesia del Nuevo Testamento está tan relacionada con las casas como la iglesia de la Edad Media está relacionada con las catedrales. Es difícil pensar en la iglesia medieval sin imaginarla dentro de enormes castillos; así también, es imposible pensar en la iglesia del Nuevo Testamento sin imaginarlas en casas, en grupos pequeños. La fuerza y el sentido lógico de la casa en la construcción de la religión apostólica son innegables. La religión sucedía en las casas, en grupos pequeños. Se puede observar, por ejemplo, que las casas eran el lugar donde la iglesia se reunía para fines de culto (</a:t>
            </a:r>
            <a:r>
              <a:rPr lang="es-ES" sz="1200" b="0" kern="1200" dirty="0" err="1" smtClean="0">
                <a:solidFill>
                  <a:schemeClr val="tx1"/>
                </a:solidFill>
                <a:latin typeface="+mn-lt"/>
                <a:ea typeface="+mn-ea"/>
                <a:cs typeface="+mn-cs"/>
              </a:rPr>
              <a:t>Rom.</a:t>
            </a:r>
            <a:r>
              <a:rPr lang="es-ES" sz="1200" b="0" kern="1200" dirty="0" smtClean="0">
                <a:solidFill>
                  <a:schemeClr val="tx1"/>
                </a:solidFill>
                <a:latin typeface="+mn-lt"/>
                <a:ea typeface="+mn-ea"/>
                <a:cs typeface="+mn-cs"/>
              </a:rPr>
              <a:t> 16:5; 1 </a:t>
            </a:r>
            <a:r>
              <a:rPr lang="es-ES" sz="1200" b="0" kern="1200" dirty="0" err="1" smtClean="0">
                <a:solidFill>
                  <a:schemeClr val="tx1"/>
                </a:solidFill>
                <a:latin typeface="+mn-lt"/>
                <a:ea typeface="+mn-ea"/>
                <a:cs typeface="+mn-cs"/>
              </a:rPr>
              <a:t>Cor.</a:t>
            </a:r>
            <a:r>
              <a:rPr lang="es-ES" sz="1200" b="0" kern="1200" dirty="0" smtClean="0">
                <a:solidFill>
                  <a:schemeClr val="tx1"/>
                </a:solidFill>
                <a:latin typeface="+mn-lt"/>
                <a:ea typeface="+mn-ea"/>
                <a:cs typeface="+mn-cs"/>
              </a:rPr>
              <a:t> 16:19; Col. 4:15; </a:t>
            </a:r>
            <a:r>
              <a:rPr lang="es-ES" sz="1200" b="0" kern="1200" dirty="0" err="1" smtClean="0">
                <a:solidFill>
                  <a:schemeClr val="tx1"/>
                </a:solidFill>
                <a:latin typeface="+mn-lt"/>
                <a:ea typeface="+mn-ea"/>
                <a:cs typeface="+mn-cs"/>
              </a:rPr>
              <a:t>File</a:t>
            </a:r>
            <a:r>
              <a:rPr lang="es-ES" sz="1200" b="0" kern="1200" dirty="0" smtClean="0">
                <a:solidFill>
                  <a:schemeClr val="tx1"/>
                </a:solidFill>
                <a:latin typeface="+mn-lt"/>
                <a:ea typeface="+mn-ea"/>
                <a:cs typeface="+mn-cs"/>
              </a:rPr>
              <a:t>. 2), con un mínimo de liturgia. En esta, constaba la comunión, por ejemplo, compartir el pan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2:46; 6:4; 1 </a:t>
            </a:r>
            <a:r>
              <a:rPr lang="es-ES" sz="1200" b="0" kern="1200" dirty="0" err="1" smtClean="0">
                <a:solidFill>
                  <a:schemeClr val="tx1"/>
                </a:solidFill>
                <a:latin typeface="+mn-lt"/>
                <a:ea typeface="+mn-ea"/>
                <a:cs typeface="+mn-cs"/>
              </a:rPr>
              <a:t>Cor.</a:t>
            </a:r>
            <a:r>
              <a:rPr lang="es-ES" sz="1200" b="0" kern="1200" dirty="0" smtClean="0">
                <a:solidFill>
                  <a:schemeClr val="tx1"/>
                </a:solidFill>
                <a:latin typeface="+mn-lt"/>
                <a:ea typeface="+mn-ea"/>
                <a:cs typeface="+mn-cs"/>
              </a:rPr>
              <a:t> 11:20-27); la experiencia de la oración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1:14; 12:5; 12:1-19), la lectura de la Palabra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15:30, 31) y el poder del testimonio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1:8; 10:39). Se observa, también, que de los seis bautismos del Espíritu Santo narrados en el libro de Hechos, por lo menos cuatro ocurrieron en casas, en grupos pequeños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2:4; 4:31; 8:17; 9:17; 10:44; 19:6). Mientras tanto, la iglesia se fortalecía en la fe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16:5), se edificaba y caminaba en el temor del Señor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9:31), crecía y se esparcía por el mundo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8:5, 14; 9:3).</a:t>
            </a:r>
            <a:endParaRPr lang="pt-BR" sz="1200" kern="1200" dirty="0" smtClean="0">
              <a:solidFill>
                <a:schemeClr val="tx1"/>
              </a:solidFill>
              <a:latin typeface="+mn-lt"/>
              <a:ea typeface="+mn-ea"/>
              <a:cs typeface="+mn-cs"/>
            </a:endParaRPr>
          </a:p>
          <a:p>
            <a:pPr>
              <a:spcBef>
                <a:spcPct val="0"/>
              </a:spcBef>
            </a:pPr>
            <a:endParaRPr lang="pt-BR" dirty="0" smtClean="0"/>
          </a:p>
        </p:txBody>
      </p:sp>
      <p:sp>
        <p:nvSpPr>
          <p:cNvPr id="32772"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F92432-AD9D-449A-BDB9-A5100CC92C21}" type="slidenum">
              <a:rPr lang="pt-BR"/>
              <a:pPr fontAlgn="base">
                <a:spcBef>
                  <a:spcPct val="0"/>
                </a:spcBef>
                <a:spcAft>
                  <a:spcPct val="0"/>
                </a:spcAft>
              </a:pPr>
              <a:t>15</a:t>
            </a:fld>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379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b="1" dirty="0" smtClean="0"/>
              <a:t>Casas como lugar de culto </a:t>
            </a:r>
          </a:p>
          <a:p>
            <a:r>
              <a:rPr lang="es-ES" sz="1200" b="0" kern="1200" dirty="0" smtClean="0">
                <a:solidFill>
                  <a:schemeClr val="tx1"/>
                </a:solidFill>
                <a:latin typeface="+mn-lt"/>
                <a:ea typeface="+mn-ea"/>
                <a:cs typeface="+mn-cs"/>
              </a:rPr>
              <a:t>El Nuevo Testamento registra, por lo menos, 229 veces la palabra “casa”. En su importante estudio sobre esta palabra, casa, en el Nuevo Testamento, Otto Michel, en el tópico “La casa como un grupo en la estructura de la comunidad cristiana”, declara:</a:t>
            </a:r>
            <a:endParaRPr lang="pt-BR" sz="1200" kern="1200" dirty="0" smtClean="0">
              <a:solidFill>
                <a:schemeClr val="tx1"/>
              </a:solidFill>
              <a:latin typeface="+mn-lt"/>
              <a:ea typeface="+mn-ea"/>
              <a:cs typeface="+mn-cs"/>
            </a:endParaRPr>
          </a:p>
          <a:p>
            <a:r>
              <a:rPr lang="es-ES" sz="1200" b="0" kern="1200" dirty="0" smtClean="0">
                <a:solidFill>
                  <a:schemeClr val="tx1"/>
                </a:solidFill>
                <a:latin typeface="+mn-lt"/>
                <a:ea typeface="+mn-ea"/>
                <a:cs typeface="+mn-cs"/>
              </a:rPr>
              <a:t>“El primitivo cristianismo estructura su congregación en familias, grupos y ‘casas’. La casa era tanto un local de comunión como un local de encuentro. Así, leemos de la casa de </a:t>
            </a:r>
            <a:r>
              <a:rPr lang="es-ES" sz="1200" b="0" kern="1200" dirty="0" err="1" smtClean="0">
                <a:solidFill>
                  <a:schemeClr val="tx1"/>
                </a:solidFill>
                <a:latin typeface="+mn-lt"/>
                <a:ea typeface="+mn-ea"/>
                <a:cs typeface="+mn-cs"/>
              </a:rPr>
              <a:t>Estéfanas</a:t>
            </a:r>
            <a:r>
              <a:rPr lang="es-ES" sz="1200" b="0" kern="1200" dirty="0" smtClean="0">
                <a:solidFill>
                  <a:schemeClr val="tx1"/>
                </a:solidFill>
                <a:latin typeface="+mn-lt"/>
                <a:ea typeface="+mn-ea"/>
                <a:cs typeface="+mn-cs"/>
              </a:rPr>
              <a:t> (1 </a:t>
            </a:r>
            <a:r>
              <a:rPr lang="es-ES" sz="1200" b="0" kern="1200" dirty="0" err="1" smtClean="0">
                <a:solidFill>
                  <a:schemeClr val="tx1"/>
                </a:solidFill>
                <a:latin typeface="+mn-lt"/>
                <a:ea typeface="+mn-ea"/>
                <a:cs typeface="+mn-cs"/>
              </a:rPr>
              <a:t>Cor.</a:t>
            </a:r>
            <a:r>
              <a:rPr lang="es-ES" sz="1200" b="0" kern="1200" dirty="0" smtClean="0">
                <a:solidFill>
                  <a:schemeClr val="tx1"/>
                </a:solidFill>
                <a:latin typeface="+mn-lt"/>
                <a:ea typeface="+mn-ea"/>
                <a:cs typeface="+mn-cs"/>
              </a:rPr>
              <a:t> 1:16), la casa de Filemón (</a:t>
            </a:r>
            <a:r>
              <a:rPr lang="es-ES" sz="1200" b="0" kern="1200" dirty="0" err="1" smtClean="0">
                <a:solidFill>
                  <a:schemeClr val="tx1"/>
                </a:solidFill>
                <a:latin typeface="+mn-lt"/>
                <a:ea typeface="+mn-ea"/>
                <a:cs typeface="+mn-cs"/>
              </a:rPr>
              <a:t>Fil.</a:t>
            </a:r>
            <a:r>
              <a:rPr lang="es-ES" sz="1200" b="0" kern="1200" dirty="0" smtClean="0">
                <a:solidFill>
                  <a:schemeClr val="tx1"/>
                </a:solidFill>
                <a:latin typeface="+mn-lt"/>
                <a:ea typeface="+mn-ea"/>
                <a:cs typeface="+mn-cs"/>
              </a:rPr>
              <a:t> 2), la casa de Cornelio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11:14), la casa de Lidia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16:15), la casa de la prisión del gobernador en </a:t>
            </a:r>
            <a:r>
              <a:rPr lang="es-ES" sz="1200" b="0" kern="1200" dirty="0" err="1" smtClean="0">
                <a:solidFill>
                  <a:schemeClr val="tx1"/>
                </a:solidFill>
                <a:latin typeface="+mn-lt"/>
                <a:ea typeface="+mn-ea"/>
                <a:cs typeface="+mn-cs"/>
              </a:rPr>
              <a:t>Filipos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16:31, 34), etc. La casa y la familia son los grupos naturales menores, en la estructura de la congregación. Hay una interesante observación en Hechos 20:20: ‘Ustedes saben que no he vacilado en predicarles nada que les fuera de provecho, sino que les he enseñado públicamente y en las casas’. Como predicador público, el apóstol [Pablo] dio instrucciones en las casas en los encuentros de la comunidad”</a:t>
            </a:r>
            <a:r>
              <a:rPr lang="pt-BR" dirty="0" smtClean="0"/>
              <a:t> </a:t>
            </a:r>
            <a:r>
              <a:rPr lang="es-ES" sz="1200" kern="1200" dirty="0" smtClean="0">
                <a:solidFill>
                  <a:schemeClr val="tx1"/>
                </a:solidFill>
                <a:latin typeface="+mn-lt"/>
                <a:ea typeface="+mn-ea"/>
                <a:cs typeface="+mn-cs"/>
              </a:rPr>
              <a:t>J. </a:t>
            </a:r>
            <a:r>
              <a:rPr lang="es-ES" sz="1200" kern="1200" dirty="0" err="1" smtClean="0">
                <a:solidFill>
                  <a:schemeClr val="tx1"/>
                </a:solidFill>
                <a:latin typeface="+mn-lt"/>
                <a:ea typeface="+mn-ea"/>
                <a:cs typeface="+mn-cs"/>
              </a:rPr>
              <a:t>Goetzmann</a:t>
            </a:r>
            <a:r>
              <a:rPr lang="es-ES" sz="1200" kern="1200" dirty="0" smtClean="0">
                <a:solidFill>
                  <a:schemeClr val="tx1"/>
                </a:solidFill>
                <a:latin typeface="+mn-lt"/>
                <a:ea typeface="+mn-ea"/>
                <a:cs typeface="+mn-cs"/>
              </a:rPr>
              <a:t>, “</a:t>
            </a:r>
            <a:r>
              <a:rPr lang="es-AR" sz="1200" i="1" kern="1200" dirty="0" err="1" smtClean="0">
                <a:solidFill>
                  <a:schemeClr val="tx1"/>
                </a:solidFill>
                <a:latin typeface="+mn-lt"/>
                <a:ea typeface="+mn-ea"/>
                <a:cs typeface="+mn-cs"/>
              </a:rPr>
              <a:t>Οἶκος</a:t>
            </a:r>
            <a:r>
              <a:rPr lang="es-ES" sz="1200" kern="1200" dirty="0" smtClean="0">
                <a:solidFill>
                  <a:schemeClr val="tx1"/>
                </a:solidFill>
                <a:latin typeface="+mn-lt"/>
                <a:ea typeface="+mn-ea"/>
                <a:cs typeface="+mn-cs"/>
              </a:rPr>
              <a:t>”, </a:t>
            </a:r>
            <a:r>
              <a:rPr lang="es-ES" sz="1200" i="1" kern="1200" dirty="0" smtClean="0">
                <a:solidFill>
                  <a:schemeClr val="tx1"/>
                </a:solidFill>
                <a:latin typeface="+mn-lt"/>
                <a:ea typeface="+mn-ea"/>
                <a:cs typeface="+mn-cs"/>
              </a:rPr>
              <a:t>O Novo </a:t>
            </a:r>
            <a:r>
              <a:rPr lang="es-ES" sz="1200" i="1" kern="1200" dirty="0" err="1" smtClean="0">
                <a:solidFill>
                  <a:schemeClr val="tx1"/>
                </a:solidFill>
                <a:latin typeface="+mn-lt"/>
                <a:ea typeface="+mn-ea"/>
                <a:cs typeface="+mn-cs"/>
              </a:rPr>
              <a:t>Dicionário</a:t>
            </a:r>
            <a:r>
              <a:rPr lang="es-ES" sz="1200" i="1" kern="1200" dirty="0" smtClean="0">
                <a:solidFill>
                  <a:schemeClr val="tx1"/>
                </a:solidFill>
                <a:latin typeface="+mn-lt"/>
                <a:ea typeface="+mn-ea"/>
                <a:cs typeface="+mn-cs"/>
              </a:rPr>
              <a:t> Internacional de Teologia do Novo Testamento </a:t>
            </a:r>
            <a:r>
              <a:rPr lang="es-ES" sz="1200" kern="1200" dirty="0" smtClean="0">
                <a:solidFill>
                  <a:schemeClr val="tx1"/>
                </a:solidFill>
                <a:latin typeface="+mn-lt"/>
                <a:ea typeface="+mn-ea"/>
                <a:cs typeface="+mn-cs"/>
              </a:rPr>
              <a:t>[El nuevo diccionario internacional de teología del Nuevo Testamento]</a:t>
            </a:r>
            <a:r>
              <a:rPr lang="es-ES" sz="1200" i="1" kern="1200" dirty="0" smtClean="0">
                <a:solidFill>
                  <a:schemeClr val="tx1"/>
                </a:solidFill>
                <a:latin typeface="+mn-lt"/>
                <a:ea typeface="+mn-ea"/>
                <a:cs typeface="+mn-cs"/>
              </a:rPr>
              <a:t> </a:t>
            </a:r>
            <a:r>
              <a:rPr lang="es-ES" sz="1200" kern="1200" dirty="0" smtClean="0">
                <a:solidFill>
                  <a:schemeClr val="tx1"/>
                </a:solidFill>
                <a:latin typeface="+mn-lt"/>
                <a:ea typeface="+mn-ea"/>
                <a:cs typeface="+mn-cs"/>
              </a:rPr>
              <a:t>(São Paulo: Vida Nova, 1981), t. 1, pp. 365-368.</a:t>
            </a:r>
            <a:endParaRPr lang="pt-BR" sz="1200" kern="1200" dirty="0" smtClean="0">
              <a:solidFill>
                <a:schemeClr val="tx1"/>
              </a:solidFill>
              <a:latin typeface="+mn-lt"/>
              <a:ea typeface="+mn-ea"/>
              <a:cs typeface="+mn-cs"/>
            </a:endParaRPr>
          </a:p>
          <a:p>
            <a:pPr>
              <a:spcBef>
                <a:spcPct val="0"/>
              </a:spcBef>
            </a:pPr>
            <a:endParaRPr lang="pt-BR" dirty="0" smtClean="0"/>
          </a:p>
          <a:p>
            <a:pPr>
              <a:spcBef>
                <a:spcPct val="0"/>
              </a:spcBef>
            </a:pPr>
            <a:endParaRPr lang="pt-BR" dirty="0" smtClean="0"/>
          </a:p>
        </p:txBody>
      </p:sp>
      <p:sp>
        <p:nvSpPr>
          <p:cNvPr id="33796"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DD87C0-66D0-444D-B0DB-AC3D600BCD74}" type="slidenum">
              <a:rPr lang="pt-BR"/>
              <a:pPr fontAlgn="base">
                <a:spcBef>
                  <a:spcPct val="0"/>
                </a:spcBef>
                <a:spcAft>
                  <a:spcPct val="0"/>
                </a:spcAft>
              </a:pPr>
              <a:t>16</a:t>
            </a:fld>
            <a:endParaRPr 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379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b="1" dirty="0" smtClean="0"/>
              <a:t>Casas como lugar de culto </a:t>
            </a:r>
          </a:p>
          <a:p>
            <a:r>
              <a:rPr lang="es-ES" sz="1200" b="0" kern="1200" dirty="0" smtClean="0">
                <a:solidFill>
                  <a:schemeClr val="tx1"/>
                </a:solidFill>
                <a:latin typeface="+mn-lt"/>
                <a:ea typeface="+mn-ea"/>
                <a:cs typeface="+mn-cs"/>
              </a:rPr>
              <a:t>El Nuevo Testamento registra, por lo menos, 229 veces la palabra “casa”. En su importante estudio sobre esta palabra, casa, en el Nuevo Testamento, Otto Michel, en el tópico “La casa como un grupo en la estructura de la comunidad cristiana”, declara:</a:t>
            </a:r>
            <a:endParaRPr lang="pt-BR" sz="1200" kern="1200" dirty="0" smtClean="0">
              <a:solidFill>
                <a:schemeClr val="tx1"/>
              </a:solidFill>
              <a:latin typeface="+mn-lt"/>
              <a:ea typeface="+mn-ea"/>
              <a:cs typeface="+mn-cs"/>
            </a:endParaRPr>
          </a:p>
          <a:p>
            <a:r>
              <a:rPr lang="es-ES" sz="1200" b="0" kern="1200" dirty="0" smtClean="0">
                <a:solidFill>
                  <a:schemeClr val="tx1"/>
                </a:solidFill>
                <a:latin typeface="+mn-lt"/>
                <a:ea typeface="+mn-ea"/>
                <a:cs typeface="+mn-cs"/>
              </a:rPr>
              <a:t>“El primitivo cristianismo estructura su congregación en familias, grupos y ‘casas’. La casa era tanto un local de comunión como un local de encuentro. Así, leemos de la casa de </a:t>
            </a:r>
            <a:r>
              <a:rPr lang="es-ES" sz="1200" b="0" kern="1200" dirty="0" err="1" smtClean="0">
                <a:solidFill>
                  <a:schemeClr val="tx1"/>
                </a:solidFill>
                <a:latin typeface="+mn-lt"/>
                <a:ea typeface="+mn-ea"/>
                <a:cs typeface="+mn-cs"/>
              </a:rPr>
              <a:t>Estéfanas</a:t>
            </a:r>
            <a:r>
              <a:rPr lang="es-ES" sz="1200" b="0" kern="1200" dirty="0" smtClean="0">
                <a:solidFill>
                  <a:schemeClr val="tx1"/>
                </a:solidFill>
                <a:latin typeface="+mn-lt"/>
                <a:ea typeface="+mn-ea"/>
                <a:cs typeface="+mn-cs"/>
              </a:rPr>
              <a:t> (1 </a:t>
            </a:r>
            <a:r>
              <a:rPr lang="es-ES" sz="1200" b="0" kern="1200" dirty="0" err="1" smtClean="0">
                <a:solidFill>
                  <a:schemeClr val="tx1"/>
                </a:solidFill>
                <a:latin typeface="+mn-lt"/>
                <a:ea typeface="+mn-ea"/>
                <a:cs typeface="+mn-cs"/>
              </a:rPr>
              <a:t>Cor.</a:t>
            </a:r>
            <a:r>
              <a:rPr lang="es-ES" sz="1200" b="0" kern="1200" dirty="0" smtClean="0">
                <a:solidFill>
                  <a:schemeClr val="tx1"/>
                </a:solidFill>
                <a:latin typeface="+mn-lt"/>
                <a:ea typeface="+mn-ea"/>
                <a:cs typeface="+mn-cs"/>
              </a:rPr>
              <a:t> 1:16), la casa de Filemón (</a:t>
            </a:r>
            <a:r>
              <a:rPr lang="es-ES" sz="1200" b="0" kern="1200" dirty="0" err="1" smtClean="0">
                <a:solidFill>
                  <a:schemeClr val="tx1"/>
                </a:solidFill>
                <a:latin typeface="+mn-lt"/>
                <a:ea typeface="+mn-ea"/>
                <a:cs typeface="+mn-cs"/>
              </a:rPr>
              <a:t>Fil.</a:t>
            </a:r>
            <a:r>
              <a:rPr lang="es-ES" sz="1200" b="0" kern="1200" dirty="0" smtClean="0">
                <a:solidFill>
                  <a:schemeClr val="tx1"/>
                </a:solidFill>
                <a:latin typeface="+mn-lt"/>
                <a:ea typeface="+mn-ea"/>
                <a:cs typeface="+mn-cs"/>
              </a:rPr>
              <a:t> 2), la casa de Cornelio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11:14), la casa de Lidia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16:15), la casa de la prisión del gobernador en </a:t>
            </a:r>
            <a:r>
              <a:rPr lang="es-ES" sz="1200" b="0" kern="1200" dirty="0" err="1" smtClean="0">
                <a:solidFill>
                  <a:schemeClr val="tx1"/>
                </a:solidFill>
                <a:latin typeface="+mn-lt"/>
                <a:ea typeface="+mn-ea"/>
                <a:cs typeface="+mn-cs"/>
              </a:rPr>
              <a:t>Filipos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Hech</a:t>
            </a:r>
            <a:r>
              <a:rPr lang="es-ES" sz="1200" b="0" kern="1200" dirty="0" smtClean="0">
                <a:solidFill>
                  <a:schemeClr val="tx1"/>
                </a:solidFill>
                <a:latin typeface="+mn-lt"/>
                <a:ea typeface="+mn-ea"/>
                <a:cs typeface="+mn-cs"/>
              </a:rPr>
              <a:t>. 16:31, 34), etc. La casa y la familia son los grupos naturales menores, en la estructura de la congregación. Hay una interesante observación en Hechos 20:20: ‘Ustedes saben que no he vacilado en predicarles nada que les fuera de provecho, sino que les he enseñado públicamente y en las casas’. Como predicador público, el apóstol [Pablo] dio instrucciones en las casas en los encuentros de la comunidad”</a:t>
            </a:r>
            <a:r>
              <a:rPr lang="pt-BR" dirty="0" smtClean="0"/>
              <a:t> </a:t>
            </a:r>
            <a:r>
              <a:rPr lang="es-ES" sz="1200" kern="1200" dirty="0" smtClean="0">
                <a:solidFill>
                  <a:schemeClr val="tx1"/>
                </a:solidFill>
                <a:latin typeface="+mn-lt"/>
                <a:ea typeface="+mn-ea"/>
                <a:cs typeface="+mn-cs"/>
              </a:rPr>
              <a:t>J. </a:t>
            </a:r>
            <a:r>
              <a:rPr lang="es-ES" sz="1200" kern="1200" dirty="0" err="1" smtClean="0">
                <a:solidFill>
                  <a:schemeClr val="tx1"/>
                </a:solidFill>
                <a:latin typeface="+mn-lt"/>
                <a:ea typeface="+mn-ea"/>
                <a:cs typeface="+mn-cs"/>
              </a:rPr>
              <a:t>Goetzmann</a:t>
            </a:r>
            <a:r>
              <a:rPr lang="es-ES" sz="1200" kern="1200" dirty="0" smtClean="0">
                <a:solidFill>
                  <a:schemeClr val="tx1"/>
                </a:solidFill>
                <a:latin typeface="+mn-lt"/>
                <a:ea typeface="+mn-ea"/>
                <a:cs typeface="+mn-cs"/>
              </a:rPr>
              <a:t>, “</a:t>
            </a:r>
            <a:r>
              <a:rPr lang="es-AR" sz="1200" i="1" kern="1200" dirty="0" err="1" smtClean="0">
                <a:solidFill>
                  <a:schemeClr val="tx1"/>
                </a:solidFill>
                <a:latin typeface="+mn-lt"/>
                <a:ea typeface="+mn-ea"/>
                <a:cs typeface="+mn-cs"/>
              </a:rPr>
              <a:t>Οἶκος</a:t>
            </a:r>
            <a:r>
              <a:rPr lang="es-ES" sz="1200" kern="1200" dirty="0" smtClean="0">
                <a:solidFill>
                  <a:schemeClr val="tx1"/>
                </a:solidFill>
                <a:latin typeface="+mn-lt"/>
                <a:ea typeface="+mn-ea"/>
                <a:cs typeface="+mn-cs"/>
              </a:rPr>
              <a:t>”, </a:t>
            </a:r>
            <a:r>
              <a:rPr lang="es-ES" sz="1200" i="1" kern="1200" dirty="0" smtClean="0">
                <a:solidFill>
                  <a:schemeClr val="tx1"/>
                </a:solidFill>
                <a:latin typeface="+mn-lt"/>
                <a:ea typeface="+mn-ea"/>
                <a:cs typeface="+mn-cs"/>
              </a:rPr>
              <a:t>O Novo </a:t>
            </a:r>
            <a:r>
              <a:rPr lang="es-ES" sz="1200" i="1" kern="1200" dirty="0" err="1" smtClean="0">
                <a:solidFill>
                  <a:schemeClr val="tx1"/>
                </a:solidFill>
                <a:latin typeface="+mn-lt"/>
                <a:ea typeface="+mn-ea"/>
                <a:cs typeface="+mn-cs"/>
              </a:rPr>
              <a:t>Dicionário</a:t>
            </a:r>
            <a:r>
              <a:rPr lang="es-ES" sz="1200" i="1" kern="1200" dirty="0" smtClean="0">
                <a:solidFill>
                  <a:schemeClr val="tx1"/>
                </a:solidFill>
                <a:latin typeface="+mn-lt"/>
                <a:ea typeface="+mn-ea"/>
                <a:cs typeface="+mn-cs"/>
              </a:rPr>
              <a:t> Internacional de Teologia do Novo Testamento </a:t>
            </a:r>
            <a:r>
              <a:rPr lang="es-ES" sz="1200" kern="1200" dirty="0" smtClean="0">
                <a:solidFill>
                  <a:schemeClr val="tx1"/>
                </a:solidFill>
                <a:latin typeface="+mn-lt"/>
                <a:ea typeface="+mn-ea"/>
                <a:cs typeface="+mn-cs"/>
              </a:rPr>
              <a:t>[El nuevo diccionario internacional de teología del Nuevo Testamento]</a:t>
            </a:r>
            <a:r>
              <a:rPr lang="es-ES" sz="1200" i="1" kern="1200" dirty="0" smtClean="0">
                <a:solidFill>
                  <a:schemeClr val="tx1"/>
                </a:solidFill>
                <a:latin typeface="+mn-lt"/>
                <a:ea typeface="+mn-ea"/>
                <a:cs typeface="+mn-cs"/>
              </a:rPr>
              <a:t> </a:t>
            </a:r>
            <a:r>
              <a:rPr lang="es-ES" sz="1200" kern="1200" dirty="0" smtClean="0">
                <a:solidFill>
                  <a:schemeClr val="tx1"/>
                </a:solidFill>
                <a:latin typeface="+mn-lt"/>
                <a:ea typeface="+mn-ea"/>
                <a:cs typeface="+mn-cs"/>
              </a:rPr>
              <a:t>(São Paulo: Vida Nova, 1981), t. 1, pp. 365-368.</a:t>
            </a:r>
            <a:endParaRPr lang="pt-BR" sz="1200" kern="1200" dirty="0" smtClean="0">
              <a:solidFill>
                <a:schemeClr val="tx1"/>
              </a:solidFill>
              <a:latin typeface="+mn-lt"/>
              <a:ea typeface="+mn-ea"/>
              <a:cs typeface="+mn-cs"/>
            </a:endParaRPr>
          </a:p>
          <a:p>
            <a:pPr>
              <a:spcBef>
                <a:spcPct val="0"/>
              </a:spcBef>
            </a:pPr>
            <a:endParaRPr lang="pt-BR" dirty="0" smtClean="0"/>
          </a:p>
          <a:p>
            <a:pPr>
              <a:spcBef>
                <a:spcPct val="0"/>
              </a:spcBef>
            </a:pPr>
            <a:endParaRPr lang="pt-BR" dirty="0" smtClean="0"/>
          </a:p>
        </p:txBody>
      </p:sp>
      <p:sp>
        <p:nvSpPr>
          <p:cNvPr id="33796"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DD87C0-66D0-444D-B0DB-AC3D600BCD74}" type="slidenum">
              <a:rPr lang="pt-BR"/>
              <a:pPr fontAlgn="base">
                <a:spcBef>
                  <a:spcPct val="0"/>
                </a:spcBef>
                <a:spcAft>
                  <a:spcPct val="0"/>
                </a:spcAft>
              </a:pPr>
              <a:t>17</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481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b="1" dirty="0" smtClean="0"/>
              <a:t>Casas como lugar de culto </a:t>
            </a:r>
            <a:endParaRPr lang="pt-BR" dirty="0" smtClean="0"/>
          </a:p>
          <a:p>
            <a:r>
              <a:rPr lang="es-ES" sz="1200" kern="1200" dirty="0" err="1" smtClean="0">
                <a:solidFill>
                  <a:schemeClr val="tx1"/>
                </a:solidFill>
                <a:latin typeface="+mn-lt"/>
                <a:ea typeface="+mn-ea"/>
                <a:cs typeface="+mn-cs"/>
              </a:rPr>
              <a:t>Wolfgang</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Simson</a:t>
            </a:r>
            <a:r>
              <a:rPr lang="es-ES" sz="1200" kern="1200" dirty="0" smtClean="0">
                <a:solidFill>
                  <a:schemeClr val="tx1"/>
                </a:solidFill>
                <a:latin typeface="+mn-lt"/>
                <a:ea typeface="+mn-ea"/>
                <a:cs typeface="+mn-cs"/>
              </a:rPr>
              <a:t> entiende que la iglesia en el periodo apostólico funcionaba en las casas no como una estrategia, sino como </a:t>
            </a:r>
            <a:r>
              <a:rPr lang="es-ES" sz="1200" i="1" kern="1200" dirty="0" smtClean="0">
                <a:solidFill>
                  <a:schemeClr val="tx1"/>
                </a:solidFill>
                <a:latin typeface="+mn-lt"/>
                <a:ea typeface="+mn-ea"/>
                <a:cs typeface="+mn-cs"/>
              </a:rPr>
              <a:t>la única manera por la cual podría subsistir</a:t>
            </a:r>
            <a:r>
              <a:rPr lang="es-ES" sz="1200" kern="1200" dirty="0" smtClean="0">
                <a:solidFill>
                  <a:schemeClr val="tx1"/>
                </a:solidFill>
                <a:latin typeface="+mn-lt"/>
                <a:ea typeface="+mn-ea"/>
                <a:cs typeface="+mn-cs"/>
              </a:rPr>
              <a:t>. Declara que “los primeros cristianos –incluso durante muchos años después de la conclusión del canon bíblico- se reunían en casas, generalmente en el recinto mayor que uno de los miembros disponía”.</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“Antes del periodo del gobierno de [Alejandro] Severo (222–235 a.C.) era expresamente prohibido por decreto construir templos cristianos o predios eclesiásticos. Eso significaba que las iglesias en los hogares representaban la única forma de iglesia viable o más o menos tolerable”</a:t>
            </a:r>
            <a:r>
              <a:rPr lang="pt-BR" dirty="0" smtClean="0"/>
              <a:t> </a:t>
            </a:r>
            <a:r>
              <a:rPr lang="es-CL" sz="1200" kern="1200" dirty="0" err="1" smtClean="0">
                <a:solidFill>
                  <a:schemeClr val="tx1"/>
                </a:solidFill>
                <a:latin typeface="+mn-lt"/>
                <a:ea typeface="+mn-ea"/>
                <a:cs typeface="+mn-cs"/>
              </a:rPr>
              <a:t>Wolfgang</a:t>
            </a:r>
            <a:r>
              <a:rPr lang="es-CL" sz="1200" kern="1200" dirty="0" smtClean="0">
                <a:solidFill>
                  <a:schemeClr val="tx1"/>
                </a:solidFill>
                <a:latin typeface="+mn-lt"/>
                <a:ea typeface="+mn-ea"/>
                <a:cs typeface="+mn-cs"/>
              </a:rPr>
              <a:t> </a:t>
            </a:r>
            <a:r>
              <a:rPr lang="es-CL" sz="1200" kern="1200" dirty="0" err="1" smtClean="0">
                <a:solidFill>
                  <a:schemeClr val="tx1"/>
                </a:solidFill>
                <a:latin typeface="+mn-lt"/>
                <a:ea typeface="+mn-ea"/>
                <a:cs typeface="+mn-cs"/>
              </a:rPr>
              <a:t>Simson</a:t>
            </a:r>
            <a:r>
              <a:rPr lang="es-CL" sz="1200" kern="1200" dirty="0" smtClean="0">
                <a:solidFill>
                  <a:schemeClr val="tx1"/>
                </a:solidFill>
                <a:latin typeface="+mn-lt"/>
                <a:ea typeface="+mn-ea"/>
                <a:cs typeface="+mn-cs"/>
              </a:rPr>
              <a:t>, </a:t>
            </a:r>
            <a:r>
              <a:rPr lang="es-CL" sz="1200" i="1" kern="1200" dirty="0" smtClean="0">
                <a:solidFill>
                  <a:schemeClr val="tx1"/>
                </a:solidFill>
                <a:latin typeface="+mn-lt"/>
                <a:ea typeface="+mn-ea"/>
                <a:cs typeface="+mn-cs"/>
              </a:rPr>
              <a:t>Casas que </a:t>
            </a:r>
            <a:r>
              <a:rPr lang="es-CL" sz="1200" i="1" kern="1200" dirty="0" err="1" smtClean="0">
                <a:solidFill>
                  <a:schemeClr val="tx1"/>
                </a:solidFill>
                <a:latin typeface="+mn-lt"/>
                <a:ea typeface="+mn-ea"/>
                <a:cs typeface="+mn-cs"/>
              </a:rPr>
              <a:t>transformam</a:t>
            </a:r>
            <a:r>
              <a:rPr lang="es-CL" sz="1200" i="1" kern="1200" dirty="0" smtClean="0">
                <a:solidFill>
                  <a:schemeClr val="tx1"/>
                </a:solidFill>
                <a:latin typeface="+mn-lt"/>
                <a:ea typeface="+mn-ea"/>
                <a:cs typeface="+mn-cs"/>
              </a:rPr>
              <a:t> o mundo</a:t>
            </a:r>
            <a:r>
              <a:rPr lang="es-CL" sz="1200" kern="1200" dirty="0" smtClean="0">
                <a:solidFill>
                  <a:schemeClr val="tx1"/>
                </a:solidFill>
                <a:latin typeface="+mn-lt"/>
                <a:ea typeface="+mn-ea"/>
                <a:cs typeface="+mn-cs"/>
              </a:rPr>
              <a:t> [Casas que transforman el mundo] (Curitiba, PR: Editora Evangélica </a:t>
            </a:r>
            <a:r>
              <a:rPr lang="es-CL" sz="1200" kern="1200" dirty="0" err="1" smtClean="0">
                <a:solidFill>
                  <a:schemeClr val="tx1"/>
                </a:solidFill>
                <a:latin typeface="+mn-lt"/>
                <a:ea typeface="+mn-ea"/>
                <a:cs typeface="+mn-cs"/>
              </a:rPr>
              <a:t>Esperança</a:t>
            </a:r>
            <a:r>
              <a:rPr lang="es-CL" sz="1200" kern="1200" dirty="0" smtClean="0">
                <a:solidFill>
                  <a:schemeClr val="tx1"/>
                </a:solidFill>
                <a:latin typeface="+mn-lt"/>
                <a:ea typeface="+mn-ea"/>
                <a:cs typeface="+mn-cs"/>
              </a:rPr>
              <a:t>, 2001), p. 63.</a:t>
            </a:r>
            <a:endParaRPr lang="pt-BR" sz="1200" kern="120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s-ES" sz="1200" kern="1200" dirty="0" err="1" smtClean="0">
                <a:solidFill>
                  <a:schemeClr val="tx1"/>
                </a:solidFill>
                <a:latin typeface="+mn-lt"/>
                <a:ea typeface="+mn-ea"/>
                <a:cs typeface="+mn-cs"/>
              </a:rPr>
              <a:t>Gareth</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Weldon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Icenogle</a:t>
            </a:r>
            <a:r>
              <a:rPr lang="es-ES" sz="1200" kern="1200" dirty="0" smtClean="0">
                <a:solidFill>
                  <a:schemeClr val="tx1"/>
                </a:solidFill>
                <a:latin typeface="+mn-lt"/>
                <a:ea typeface="+mn-ea"/>
                <a:cs typeface="+mn-cs"/>
              </a:rPr>
              <a:t> refuerza la importancia de los grupos pequeños del Nuevo Testamento al declarar que, “durante los tiempos del Nuevo Testamento, el pueblo de Dios continuó teniendo encuentros en grupos pequeños llamados </a:t>
            </a:r>
            <a:r>
              <a:rPr lang="es-ES" sz="1200" i="1" kern="1200" dirty="0" err="1" smtClean="0">
                <a:solidFill>
                  <a:schemeClr val="tx1"/>
                </a:solidFill>
                <a:latin typeface="+mn-lt"/>
                <a:ea typeface="+mn-ea"/>
                <a:cs typeface="+mn-cs"/>
              </a:rPr>
              <a:t>ekklesía</a:t>
            </a:r>
            <a:r>
              <a:rPr lang="es-ES" sz="1200" kern="1200" dirty="0" smtClean="0">
                <a:solidFill>
                  <a:schemeClr val="tx1"/>
                </a:solidFill>
                <a:latin typeface="+mn-lt"/>
                <a:ea typeface="+mn-ea"/>
                <a:cs typeface="+mn-cs"/>
              </a:rPr>
              <a:t> (reuniones o iglesias)”. La iglesia del período </a:t>
            </a:r>
            <a:r>
              <a:rPr lang="es-ES" sz="1200" kern="1200" dirty="0" err="1" smtClean="0">
                <a:solidFill>
                  <a:schemeClr val="tx1"/>
                </a:solidFill>
                <a:latin typeface="+mn-lt"/>
                <a:ea typeface="+mn-ea"/>
                <a:cs typeface="+mn-cs"/>
              </a:rPr>
              <a:t>neotestamentario</a:t>
            </a:r>
            <a:r>
              <a:rPr lang="es-ES" sz="1200" kern="1200" dirty="0" smtClean="0">
                <a:solidFill>
                  <a:schemeClr val="tx1"/>
                </a:solidFill>
                <a:latin typeface="+mn-lt"/>
                <a:ea typeface="+mn-ea"/>
                <a:cs typeface="+mn-cs"/>
              </a:rPr>
              <a:t> existía como iglesias en casas, es decir, sus reuniones, encuentros y cultos eran realizados en las casas de los hermanos, probablemente en pequeños grupos (</a:t>
            </a:r>
            <a:r>
              <a:rPr lang="es-ES" sz="1200" kern="1200" dirty="0" err="1" smtClean="0">
                <a:solidFill>
                  <a:schemeClr val="tx1"/>
                </a:solidFill>
                <a:latin typeface="+mn-lt"/>
                <a:ea typeface="+mn-ea"/>
                <a:cs typeface="+mn-cs"/>
              </a:rPr>
              <a:t>Hech</a:t>
            </a:r>
            <a:r>
              <a:rPr lang="es-ES" sz="1200" kern="1200" dirty="0" smtClean="0">
                <a:solidFill>
                  <a:schemeClr val="tx1"/>
                </a:solidFill>
                <a:latin typeface="+mn-lt"/>
                <a:ea typeface="+mn-ea"/>
                <a:cs typeface="+mn-cs"/>
              </a:rPr>
              <a:t>. 4:23-31). Este es un consistente principio de funcionamiento de los grupos pequeños del presente: las reuniones en la casas</a:t>
            </a:r>
            <a:r>
              <a:rPr lang="pt-BR" dirty="0" smtClean="0"/>
              <a:t> </a:t>
            </a:r>
            <a:r>
              <a:rPr lang="es-ES" sz="1200" kern="1200" dirty="0" err="1" smtClean="0">
                <a:solidFill>
                  <a:schemeClr val="tx1"/>
                </a:solidFill>
                <a:latin typeface="+mn-lt"/>
                <a:ea typeface="+mn-ea"/>
                <a:cs typeface="+mn-cs"/>
              </a:rPr>
              <a:t>Icenogle</a:t>
            </a:r>
            <a:r>
              <a:rPr lang="es-ES" sz="1200" kern="1200" dirty="0" smtClean="0">
                <a:solidFill>
                  <a:schemeClr val="tx1"/>
                </a:solidFill>
                <a:latin typeface="+mn-lt"/>
                <a:ea typeface="+mn-ea"/>
                <a:cs typeface="+mn-cs"/>
              </a:rPr>
              <a:t>, </a:t>
            </a:r>
            <a:r>
              <a:rPr lang="es-ES" sz="1200" i="1" kern="1200" dirty="0" err="1" smtClean="0">
                <a:solidFill>
                  <a:schemeClr val="tx1"/>
                </a:solidFill>
                <a:latin typeface="+mn-lt"/>
                <a:ea typeface="+mn-ea"/>
                <a:cs typeface="+mn-cs"/>
              </a:rPr>
              <a:t>Biblical</a:t>
            </a:r>
            <a:r>
              <a:rPr lang="es-ES" sz="1200" i="1" kern="1200" dirty="0" smtClean="0">
                <a:solidFill>
                  <a:schemeClr val="tx1"/>
                </a:solidFill>
                <a:latin typeface="+mn-lt"/>
                <a:ea typeface="+mn-ea"/>
                <a:cs typeface="+mn-cs"/>
              </a:rPr>
              <a:t> </a:t>
            </a:r>
            <a:r>
              <a:rPr lang="es-ES" sz="1200" i="1" kern="1200" dirty="0" err="1" smtClean="0">
                <a:solidFill>
                  <a:schemeClr val="tx1"/>
                </a:solidFill>
                <a:latin typeface="+mn-lt"/>
                <a:ea typeface="+mn-ea"/>
                <a:cs typeface="+mn-cs"/>
              </a:rPr>
              <a:t>Foundation</a:t>
            </a:r>
            <a:r>
              <a:rPr lang="es-ES" sz="1200" kern="1200" dirty="0" smtClean="0">
                <a:solidFill>
                  <a:schemeClr val="tx1"/>
                </a:solidFill>
                <a:latin typeface="+mn-lt"/>
                <a:ea typeface="+mn-ea"/>
                <a:cs typeface="+mn-cs"/>
              </a:rPr>
              <a:t>, p. 14.</a:t>
            </a:r>
            <a:endParaRPr lang="pt-BR" sz="1200" kern="1200" dirty="0" smtClean="0">
              <a:solidFill>
                <a:schemeClr val="tx1"/>
              </a:solidFill>
              <a:latin typeface="+mn-lt"/>
              <a:ea typeface="+mn-ea"/>
              <a:cs typeface="+mn-cs"/>
            </a:endParaRPr>
          </a:p>
          <a:p>
            <a:pPr>
              <a:spcBef>
                <a:spcPct val="0"/>
              </a:spcBef>
            </a:pPr>
            <a:endParaRPr lang="pt-BR" dirty="0" smtClean="0"/>
          </a:p>
        </p:txBody>
      </p:sp>
      <p:sp>
        <p:nvSpPr>
          <p:cNvPr id="34820"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539FCA-6495-426F-91A1-D33CFD2B3247}" type="slidenum">
              <a:rPr lang="pt-BR"/>
              <a:pPr fontAlgn="base">
                <a:spcBef>
                  <a:spcPct val="0"/>
                </a:spcBef>
                <a:spcAft>
                  <a:spcPct val="0"/>
                </a:spcAft>
              </a:pPr>
              <a:t>18</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481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b="1" dirty="0" smtClean="0"/>
              <a:t>Casas como lugar de culto </a:t>
            </a:r>
            <a:endParaRPr lang="pt-BR" dirty="0" smtClean="0"/>
          </a:p>
          <a:p>
            <a:r>
              <a:rPr lang="es-ES" sz="1200" kern="1200" dirty="0" err="1" smtClean="0">
                <a:solidFill>
                  <a:schemeClr val="tx1"/>
                </a:solidFill>
                <a:latin typeface="+mn-lt"/>
                <a:ea typeface="+mn-ea"/>
                <a:cs typeface="+mn-cs"/>
              </a:rPr>
              <a:t>Wolfgang</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Simson</a:t>
            </a:r>
            <a:r>
              <a:rPr lang="es-ES" sz="1200" kern="1200" dirty="0" smtClean="0">
                <a:solidFill>
                  <a:schemeClr val="tx1"/>
                </a:solidFill>
                <a:latin typeface="+mn-lt"/>
                <a:ea typeface="+mn-ea"/>
                <a:cs typeface="+mn-cs"/>
              </a:rPr>
              <a:t> entiende que la iglesia en el periodo apostólico funcionaba en las casas no como una estrategia, sino como </a:t>
            </a:r>
            <a:r>
              <a:rPr lang="es-ES" sz="1200" i="1" kern="1200" dirty="0" smtClean="0">
                <a:solidFill>
                  <a:schemeClr val="tx1"/>
                </a:solidFill>
                <a:latin typeface="+mn-lt"/>
                <a:ea typeface="+mn-ea"/>
                <a:cs typeface="+mn-cs"/>
              </a:rPr>
              <a:t>la única manera por la cual podría subsistir</a:t>
            </a:r>
            <a:r>
              <a:rPr lang="es-ES" sz="1200" kern="1200" dirty="0" smtClean="0">
                <a:solidFill>
                  <a:schemeClr val="tx1"/>
                </a:solidFill>
                <a:latin typeface="+mn-lt"/>
                <a:ea typeface="+mn-ea"/>
                <a:cs typeface="+mn-cs"/>
              </a:rPr>
              <a:t>. Declara que “los primeros cristianos –incluso durante muchos años después de la conclusión del canon bíblico- se reunían en casas, generalmente en el recinto mayor que uno de los miembros disponía”.</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“Antes del periodo del gobierno de [Alejandro] Severo (222–235 a.C.) era expresamente prohibido por decreto construir templos cristianos o predios eclesiásticos. Eso significaba que las iglesias en los hogares representaban la única forma de iglesia viable o más o menos tolerable”</a:t>
            </a:r>
            <a:r>
              <a:rPr lang="pt-BR" dirty="0" smtClean="0"/>
              <a:t> </a:t>
            </a:r>
            <a:r>
              <a:rPr lang="es-CL" sz="1200" kern="1200" dirty="0" err="1" smtClean="0">
                <a:solidFill>
                  <a:schemeClr val="tx1"/>
                </a:solidFill>
                <a:latin typeface="+mn-lt"/>
                <a:ea typeface="+mn-ea"/>
                <a:cs typeface="+mn-cs"/>
              </a:rPr>
              <a:t>Wolfgang</a:t>
            </a:r>
            <a:r>
              <a:rPr lang="es-CL" sz="1200" kern="1200" dirty="0" smtClean="0">
                <a:solidFill>
                  <a:schemeClr val="tx1"/>
                </a:solidFill>
                <a:latin typeface="+mn-lt"/>
                <a:ea typeface="+mn-ea"/>
                <a:cs typeface="+mn-cs"/>
              </a:rPr>
              <a:t> </a:t>
            </a:r>
            <a:r>
              <a:rPr lang="es-CL" sz="1200" kern="1200" dirty="0" err="1" smtClean="0">
                <a:solidFill>
                  <a:schemeClr val="tx1"/>
                </a:solidFill>
                <a:latin typeface="+mn-lt"/>
                <a:ea typeface="+mn-ea"/>
                <a:cs typeface="+mn-cs"/>
              </a:rPr>
              <a:t>Simson</a:t>
            </a:r>
            <a:r>
              <a:rPr lang="es-CL" sz="1200" kern="1200" dirty="0" smtClean="0">
                <a:solidFill>
                  <a:schemeClr val="tx1"/>
                </a:solidFill>
                <a:latin typeface="+mn-lt"/>
                <a:ea typeface="+mn-ea"/>
                <a:cs typeface="+mn-cs"/>
              </a:rPr>
              <a:t>, </a:t>
            </a:r>
            <a:r>
              <a:rPr lang="es-CL" sz="1200" i="1" kern="1200" dirty="0" smtClean="0">
                <a:solidFill>
                  <a:schemeClr val="tx1"/>
                </a:solidFill>
                <a:latin typeface="+mn-lt"/>
                <a:ea typeface="+mn-ea"/>
                <a:cs typeface="+mn-cs"/>
              </a:rPr>
              <a:t>Casas que </a:t>
            </a:r>
            <a:r>
              <a:rPr lang="es-CL" sz="1200" i="1" kern="1200" dirty="0" err="1" smtClean="0">
                <a:solidFill>
                  <a:schemeClr val="tx1"/>
                </a:solidFill>
                <a:latin typeface="+mn-lt"/>
                <a:ea typeface="+mn-ea"/>
                <a:cs typeface="+mn-cs"/>
              </a:rPr>
              <a:t>transformam</a:t>
            </a:r>
            <a:r>
              <a:rPr lang="es-CL" sz="1200" i="1" kern="1200" dirty="0" smtClean="0">
                <a:solidFill>
                  <a:schemeClr val="tx1"/>
                </a:solidFill>
                <a:latin typeface="+mn-lt"/>
                <a:ea typeface="+mn-ea"/>
                <a:cs typeface="+mn-cs"/>
              </a:rPr>
              <a:t> o mundo</a:t>
            </a:r>
            <a:r>
              <a:rPr lang="es-CL" sz="1200" kern="1200" dirty="0" smtClean="0">
                <a:solidFill>
                  <a:schemeClr val="tx1"/>
                </a:solidFill>
                <a:latin typeface="+mn-lt"/>
                <a:ea typeface="+mn-ea"/>
                <a:cs typeface="+mn-cs"/>
              </a:rPr>
              <a:t> [Casas que transforman el mundo] (Curitiba, PR: Editora Evangélica </a:t>
            </a:r>
            <a:r>
              <a:rPr lang="es-CL" sz="1200" kern="1200" dirty="0" err="1" smtClean="0">
                <a:solidFill>
                  <a:schemeClr val="tx1"/>
                </a:solidFill>
                <a:latin typeface="+mn-lt"/>
                <a:ea typeface="+mn-ea"/>
                <a:cs typeface="+mn-cs"/>
              </a:rPr>
              <a:t>Esperança</a:t>
            </a:r>
            <a:r>
              <a:rPr lang="es-CL" sz="1200" kern="1200" dirty="0" smtClean="0">
                <a:solidFill>
                  <a:schemeClr val="tx1"/>
                </a:solidFill>
                <a:latin typeface="+mn-lt"/>
                <a:ea typeface="+mn-ea"/>
                <a:cs typeface="+mn-cs"/>
              </a:rPr>
              <a:t>, 2001), p. 63.</a:t>
            </a:r>
            <a:endParaRPr lang="pt-BR" sz="1200" kern="120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s-ES" sz="1200" kern="1200" dirty="0" err="1" smtClean="0">
                <a:solidFill>
                  <a:schemeClr val="tx1"/>
                </a:solidFill>
                <a:latin typeface="+mn-lt"/>
                <a:ea typeface="+mn-ea"/>
                <a:cs typeface="+mn-cs"/>
              </a:rPr>
              <a:t>Gareth</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Weldon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Icenogle</a:t>
            </a:r>
            <a:r>
              <a:rPr lang="es-ES" sz="1200" kern="1200" dirty="0" smtClean="0">
                <a:solidFill>
                  <a:schemeClr val="tx1"/>
                </a:solidFill>
                <a:latin typeface="+mn-lt"/>
                <a:ea typeface="+mn-ea"/>
                <a:cs typeface="+mn-cs"/>
              </a:rPr>
              <a:t> refuerza la importancia de los grupos pequeños del Nuevo Testamento al declarar que, “durante los tiempos del Nuevo Testamento, el pueblo de Dios continuó teniendo encuentros en grupos pequeños llamados </a:t>
            </a:r>
            <a:r>
              <a:rPr lang="es-ES" sz="1200" i="1" kern="1200" dirty="0" err="1" smtClean="0">
                <a:solidFill>
                  <a:schemeClr val="tx1"/>
                </a:solidFill>
                <a:latin typeface="+mn-lt"/>
                <a:ea typeface="+mn-ea"/>
                <a:cs typeface="+mn-cs"/>
              </a:rPr>
              <a:t>ekklesía</a:t>
            </a:r>
            <a:r>
              <a:rPr lang="es-ES" sz="1200" kern="1200" dirty="0" smtClean="0">
                <a:solidFill>
                  <a:schemeClr val="tx1"/>
                </a:solidFill>
                <a:latin typeface="+mn-lt"/>
                <a:ea typeface="+mn-ea"/>
                <a:cs typeface="+mn-cs"/>
              </a:rPr>
              <a:t> (reuniones o iglesias)”. La iglesia del período </a:t>
            </a:r>
            <a:r>
              <a:rPr lang="es-ES" sz="1200" kern="1200" dirty="0" err="1" smtClean="0">
                <a:solidFill>
                  <a:schemeClr val="tx1"/>
                </a:solidFill>
                <a:latin typeface="+mn-lt"/>
                <a:ea typeface="+mn-ea"/>
                <a:cs typeface="+mn-cs"/>
              </a:rPr>
              <a:t>neotestamentario</a:t>
            </a:r>
            <a:r>
              <a:rPr lang="es-ES" sz="1200" kern="1200" dirty="0" smtClean="0">
                <a:solidFill>
                  <a:schemeClr val="tx1"/>
                </a:solidFill>
                <a:latin typeface="+mn-lt"/>
                <a:ea typeface="+mn-ea"/>
                <a:cs typeface="+mn-cs"/>
              </a:rPr>
              <a:t> existía como iglesias en casas, es decir, sus reuniones, encuentros y cultos eran realizados en las casas de los hermanos, probablemente en pequeños grupos (</a:t>
            </a:r>
            <a:r>
              <a:rPr lang="es-ES" sz="1200" kern="1200" dirty="0" err="1" smtClean="0">
                <a:solidFill>
                  <a:schemeClr val="tx1"/>
                </a:solidFill>
                <a:latin typeface="+mn-lt"/>
                <a:ea typeface="+mn-ea"/>
                <a:cs typeface="+mn-cs"/>
              </a:rPr>
              <a:t>Hech</a:t>
            </a:r>
            <a:r>
              <a:rPr lang="es-ES" sz="1200" kern="1200" dirty="0" smtClean="0">
                <a:solidFill>
                  <a:schemeClr val="tx1"/>
                </a:solidFill>
                <a:latin typeface="+mn-lt"/>
                <a:ea typeface="+mn-ea"/>
                <a:cs typeface="+mn-cs"/>
              </a:rPr>
              <a:t>. 4:23-31). Este es un consistente principio de funcionamiento de los grupos pequeños del presente: las reuniones en la casas</a:t>
            </a:r>
            <a:r>
              <a:rPr lang="pt-BR" dirty="0" smtClean="0"/>
              <a:t> </a:t>
            </a:r>
            <a:r>
              <a:rPr lang="es-ES" sz="1200" kern="1200" dirty="0" err="1" smtClean="0">
                <a:solidFill>
                  <a:schemeClr val="tx1"/>
                </a:solidFill>
                <a:latin typeface="+mn-lt"/>
                <a:ea typeface="+mn-ea"/>
                <a:cs typeface="+mn-cs"/>
              </a:rPr>
              <a:t>Icenogle</a:t>
            </a:r>
            <a:r>
              <a:rPr lang="es-ES" sz="1200" kern="1200" dirty="0" smtClean="0">
                <a:solidFill>
                  <a:schemeClr val="tx1"/>
                </a:solidFill>
                <a:latin typeface="+mn-lt"/>
                <a:ea typeface="+mn-ea"/>
                <a:cs typeface="+mn-cs"/>
              </a:rPr>
              <a:t>, </a:t>
            </a:r>
            <a:r>
              <a:rPr lang="es-ES" sz="1200" i="1" kern="1200" dirty="0" err="1" smtClean="0">
                <a:solidFill>
                  <a:schemeClr val="tx1"/>
                </a:solidFill>
                <a:latin typeface="+mn-lt"/>
                <a:ea typeface="+mn-ea"/>
                <a:cs typeface="+mn-cs"/>
              </a:rPr>
              <a:t>Biblical</a:t>
            </a:r>
            <a:r>
              <a:rPr lang="es-ES" sz="1200" i="1" kern="1200" dirty="0" smtClean="0">
                <a:solidFill>
                  <a:schemeClr val="tx1"/>
                </a:solidFill>
                <a:latin typeface="+mn-lt"/>
                <a:ea typeface="+mn-ea"/>
                <a:cs typeface="+mn-cs"/>
              </a:rPr>
              <a:t> </a:t>
            </a:r>
            <a:r>
              <a:rPr lang="es-ES" sz="1200" i="1" kern="1200" dirty="0" err="1" smtClean="0">
                <a:solidFill>
                  <a:schemeClr val="tx1"/>
                </a:solidFill>
                <a:latin typeface="+mn-lt"/>
                <a:ea typeface="+mn-ea"/>
                <a:cs typeface="+mn-cs"/>
              </a:rPr>
              <a:t>Foundation</a:t>
            </a:r>
            <a:r>
              <a:rPr lang="es-ES" sz="1200" kern="1200" dirty="0" smtClean="0">
                <a:solidFill>
                  <a:schemeClr val="tx1"/>
                </a:solidFill>
                <a:latin typeface="+mn-lt"/>
                <a:ea typeface="+mn-ea"/>
                <a:cs typeface="+mn-cs"/>
              </a:rPr>
              <a:t>, p. 14.</a:t>
            </a:r>
            <a:endParaRPr lang="pt-BR" sz="1200" kern="1200" dirty="0" smtClean="0">
              <a:solidFill>
                <a:schemeClr val="tx1"/>
              </a:solidFill>
              <a:latin typeface="+mn-lt"/>
              <a:ea typeface="+mn-ea"/>
              <a:cs typeface="+mn-cs"/>
            </a:endParaRPr>
          </a:p>
          <a:p>
            <a:pPr>
              <a:spcBef>
                <a:spcPct val="0"/>
              </a:spcBef>
            </a:pPr>
            <a:endParaRPr lang="pt-BR" dirty="0" smtClean="0"/>
          </a:p>
        </p:txBody>
      </p:sp>
      <p:sp>
        <p:nvSpPr>
          <p:cNvPr id="34820"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539FCA-6495-426F-91A1-D33CFD2B3247}" type="slidenum">
              <a:rPr lang="pt-BR"/>
              <a:pPr fontAlgn="base">
                <a:spcBef>
                  <a:spcPct val="0"/>
                </a:spcBef>
                <a:spcAft>
                  <a:spcPct val="0"/>
                </a:spcAft>
              </a:pPr>
              <a:t>19</a:t>
            </a:fld>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584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b="1" dirty="0" smtClean="0"/>
              <a:t>Casas como lugar de culto </a:t>
            </a:r>
            <a:endParaRPr lang="pt-BR" dirty="0" smtClean="0"/>
          </a:p>
          <a:p>
            <a:r>
              <a:rPr lang="es-ES" sz="1200" kern="1200" dirty="0" err="1" smtClean="0">
                <a:solidFill>
                  <a:schemeClr val="tx1"/>
                </a:solidFill>
                <a:latin typeface="+mn-lt"/>
                <a:ea typeface="+mn-ea"/>
                <a:cs typeface="+mn-cs"/>
              </a:rPr>
              <a:t>Ernest</a:t>
            </a:r>
            <a:r>
              <a:rPr lang="es-ES" sz="1200" kern="1200" dirty="0" smtClean="0">
                <a:solidFill>
                  <a:schemeClr val="tx1"/>
                </a:solidFill>
                <a:latin typeface="+mn-lt"/>
                <a:ea typeface="+mn-ea"/>
                <a:cs typeface="+mn-cs"/>
              </a:rPr>
              <a:t> Martin, que también clasifica el crecimiento de las iglesias en casa como “fenómeno”, presenta algunos argumentos que refuerzan su importancia:</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1. La iglesia adoptó el sistema de iglesias en casas, incluso antes del momento en que sufrieron persecución.</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2. No todos los creyentes eran pobres; algunos fueron capaces de ofrecer casas de tamaño adecuado para las reuniones.</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3. En grandes ciudades, tales como Corintio y Roma, había más de una iglesia en casas. Esto puede explicar, en parte, las divisiones en Corintio. Se reunían grandes asambleas, compuestas por grupos menores (</a:t>
            </a:r>
            <a:r>
              <a:rPr lang="es-ES" sz="1200" kern="1200" dirty="0" err="1" smtClean="0">
                <a:solidFill>
                  <a:schemeClr val="tx1"/>
                </a:solidFill>
                <a:latin typeface="+mn-lt"/>
                <a:ea typeface="+mn-ea"/>
                <a:cs typeface="+mn-cs"/>
              </a:rPr>
              <a:t>Rom.</a:t>
            </a:r>
            <a:r>
              <a:rPr lang="es-ES" sz="1200" kern="1200" dirty="0" smtClean="0">
                <a:solidFill>
                  <a:schemeClr val="tx1"/>
                </a:solidFill>
                <a:latin typeface="+mn-lt"/>
                <a:ea typeface="+mn-ea"/>
                <a:cs typeface="+mn-cs"/>
              </a:rPr>
              <a:t> 16:23).</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4. Esta modalidad facilitó la naturaleza del grupo primario de la iglesia en su esencia, promoviendo intimidad, responsabilidad, adoración y comunión.</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5. Este patrón de funcionamiento permitió la flexibilidad que la movilidad requiere. Ajustándose bien al énfasis en la hospitalidad.</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6. El fenómeno de la iglesia en casas explica la propagación de la fe cristiana y la vitalidad de las iglesias en el inicio en los primeros siglos.</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Corroborando también la posición de </a:t>
            </a:r>
            <a:r>
              <a:rPr lang="es-ES" sz="1200" kern="1200" dirty="0" err="1" smtClean="0">
                <a:solidFill>
                  <a:schemeClr val="tx1"/>
                </a:solidFill>
                <a:latin typeface="+mn-lt"/>
                <a:ea typeface="+mn-ea"/>
                <a:cs typeface="+mn-cs"/>
              </a:rPr>
              <a:t>Simson</a:t>
            </a:r>
            <a:r>
              <a:rPr lang="es-ES" sz="1200" kern="1200" dirty="0" smtClean="0">
                <a:solidFill>
                  <a:schemeClr val="tx1"/>
                </a:solidFill>
                <a:latin typeface="+mn-lt"/>
                <a:ea typeface="+mn-ea"/>
                <a:cs typeface="+mn-cs"/>
              </a:rPr>
              <a:t>, Martin dice:</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“Excavaciones arqueológicas de 1930 y 1931, en el emplazamiento donde hoy es Siria, descubrieron una casa- iglesia del tercer siglo. Este edificio en Dura-</a:t>
            </a:r>
            <a:r>
              <a:rPr lang="es-ES" sz="1200" kern="1200" dirty="0" err="1" smtClean="0">
                <a:solidFill>
                  <a:schemeClr val="tx1"/>
                </a:solidFill>
                <a:latin typeface="+mn-lt"/>
                <a:ea typeface="+mn-ea"/>
                <a:cs typeface="+mn-cs"/>
              </a:rPr>
              <a:t>Europos</a:t>
            </a:r>
            <a:r>
              <a:rPr lang="es-ES" sz="1200" kern="1200" dirty="0" smtClean="0">
                <a:solidFill>
                  <a:schemeClr val="tx1"/>
                </a:solidFill>
                <a:latin typeface="+mn-lt"/>
                <a:ea typeface="+mn-ea"/>
                <a:cs typeface="+mn-cs"/>
              </a:rPr>
              <a:t> muestra evidencias de haber sido remodelado a partir de una residencia privada, en un lugar para acomodar también encuentros de la iglesia cristiana. Cuando las iglesias comenzaron a erguir sus propios edificios (a partir del cuarto siglo), las iglesias en casas se hicieron obsoletas, y la naturaleza de la iglesia cambió”.</a:t>
            </a:r>
            <a:r>
              <a:rPr lang="pt-BR" dirty="0" smtClean="0"/>
              <a:t> </a:t>
            </a:r>
            <a:r>
              <a:rPr lang="en-US" sz="1200" kern="1200" dirty="0" smtClean="0">
                <a:solidFill>
                  <a:schemeClr val="tx1"/>
                </a:solidFill>
                <a:latin typeface="+mn-lt"/>
                <a:ea typeface="+mn-ea"/>
                <a:cs typeface="+mn-cs"/>
              </a:rPr>
              <a:t>Ernest Martin, </a:t>
            </a:r>
            <a:r>
              <a:rPr lang="en-US" sz="1200" i="1" kern="1200" dirty="0" smtClean="0">
                <a:solidFill>
                  <a:schemeClr val="tx1"/>
                </a:solidFill>
                <a:latin typeface="+mn-lt"/>
                <a:ea typeface="+mn-ea"/>
                <a:cs typeface="+mn-cs"/>
              </a:rPr>
              <a:t>Believers Church Bible Commentary: Colossians, Philemon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Scottdale</a:t>
            </a:r>
            <a:r>
              <a:rPr lang="en-US" sz="1200" kern="1200" dirty="0" smtClean="0">
                <a:solidFill>
                  <a:schemeClr val="tx1"/>
                </a:solidFill>
                <a:latin typeface="+mn-lt"/>
                <a:ea typeface="+mn-ea"/>
                <a:cs typeface="+mn-cs"/>
              </a:rPr>
              <a:t>, PA: Herald Press, 1993), p. 297.</a:t>
            </a:r>
            <a:endParaRPr lang="pt-BR" sz="1200" kern="1200" dirty="0" smtClean="0">
              <a:solidFill>
                <a:schemeClr val="tx1"/>
              </a:solidFill>
              <a:latin typeface="+mn-lt"/>
              <a:ea typeface="+mn-ea"/>
              <a:cs typeface="+mn-cs"/>
            </a:endParaRPr>
          </a:p>
          <a:p>
            <a:pPr>
              <a:spcBef>
                <a:spcPct val="0"/>
              </a:spcBef>
            </a:pPr>
            <a:endParaRPr lang="pt-BR" dirty="0" smtClean="0"/>
          </a:p>
        </p:txBody>
      </p:sp>
      <p:sp>
        <p:nvSpPr>
          <p:cNvPr id="358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557A68-9F90-4399-A716-ECE3B5CDF070}" type="slidenum">
              <a:rPr lang="pt-BR"/>
              <a:pPr fontAlgn="base">
                <a:spcBef>
                  <a:spcPct val="0"/>
                </a:spcBef>
                <a:spcAft>
                  <a:spcPct val="0"/>
                </a:spcAft>
              </a:pPr>
              <a:t>20</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457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b="1" dirty="0" smtClean="0"/>
              <a:t>Teología antes de</a:t>
            </a:r>
            <a:r>
              <a:rPr lang="pt-BR" b="1" baseline="0" dirty="0" smtClean="0"/>
              <a:t> </a:t>
            </a:r>
            <a:r>
              <a:rPr lang="pt-BR" b="1" baseline="0" dirty="0" err="1" smtClean="0"/>
              <a:t>la</a:t>
            </a:r>
            <a:r>
              <a:rPr lang="pt-BR" b="1" dirty="0" smtClean="0"/>
              <a:t> prática </a:t>
            </a:r>
            <a:endParaRPr lang="pt-BR" dirty="0" smtClean="0"/>
          </a:p>
          <a:p>
            <a:r>
              <a:rPr lang="es-ES" sz="1200" kern="1200" dirty="0" smtClean="0">
                <a:solidFill>
                  <a:schemeClr val="tx1"/>
                </a:solidFill>
                <a:latin typeface="+mn-lt"/>
                <a:ea typeface="+mn-ea"/>
                <a:cs typeface="+mn-cs"/>
              </a:rPr>
              <a:t>William </a:t>
            </a:r>
            <a:r>
              <a:rPr lang="es-ES" sz="1200" kern="1200" dirty="0" err="1" smtClean="0">
                <a:solidFill>
                  <a:schemeClr val="tx1"/>
                </a:solidFill>
                <a:latin typeface="+mn-lt"/>
                <a:ea typeface="+mn-ea"/>
                <a:cs typeface="+mn-cs"/>
              </a:rPr>
              <a:t>Beckham</a:t>
            </a:r>
            <a:r>
              <a:rPr lang="es-ES" sz="1200" kern="1200" dirty="0" smtClean="0">
                <a:solidFill>
                  <a:schemeClr val="tx1"/>
                </a:solidFill>
                <a:latin typeface="+mn-lt"/>
                <a:ea typeface="+mn-ea"/>
                <a:cs typeface="+mn-cs"/>
              </a:rPr>
              <a:t> está en lo correcto al afirmar que “un movimiento cristiano no se puede sostener, a no ser que se defina teológicamente”. Sin embargo, para algunas iglesias no es suficiente con que los movimientos se definan teológicamente, también es necesario que tengan una teología correcta y bíblicamente saludable.</a:t>
            </a:r>
            <a:endParaRPr lang="pt-BR"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s-ES" sz="1200" kern="1200" dirty="0" smtClean="0">
                <a:solidFill>
                  <a:schemeClr val="tx1"/>
                </a:solidFill>
                <a:latin typeface="+mn-lt"/>
                <a:ea typeface="+mn-ea"/>
                <a:cs typeface="+mn-cs"/>
              </a:rPr>
              <a:t>La existencia de un movimiento, o incluso de una teología, no es suficiente para ser acepto sin una rigurosa revisión doctrinaria, sostenida en el “Así dice el Señor”. Para la Iglesia Adventista del Séptimo Día, la Biblia es más importante que el movimiento, y la teología más que el éxito. No está procurando la iglesia, por lo tanto, una base bíblica para sostener el movimiento, sino desarrollando un movimiento apoyado en su propia fundamentación bíblica. Tampoco es tan importante que los textos bíblicos o los argumentos teológicos ya hayan sido encontrados y ya haya sido descubierta una base bíblica. Lo importante es que existan, de hecho.</a:t>
            </a:r>
            <a:endParaRPr lang="pt-BR" sz="1200" kern="1200" dirty="0" smtClean="0">
              <a:solidFill>
                <a:schemeClr val="tx1"/>
              </a:solidFill>
              <a:latin typeface="+mn-lt"/>
              <a:ea typeface="+mn-ea"/>
              <a:cs typeface="+mn-cs"/>
            </a:endParaRPr>
          </a:p>
          <a:p>
            <a:pPr>
              <a:spcBef>
                <a:spcPct val="0"/>
              </a:spcBef>
            </a:pPr>
            <a:endParaRPr lang="pt-BR" dirty="0" smtClean="0"/>
          </a:p>
          <a:p>
            <a:pPr>
              <a:spcBef>
                <a:spcPct val="0"/>
              </a:spcBef>
            </a:pPr>
            <a:endParaRPr lang="pt-BR" dirty="0" smtClean="0"/>
          </a:p>
        </p:txBody>
      </p:sp>
      <p:sp>
        <p:nvSpPr>
          <p:cNvPr id="24580"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DCA32F-1CE9-4410-845D-A7244EFFBD78}" type="slidenum">
              <a:rPr lang="pt-BR"/>
              <a:pPr fontAlgn="base">
                <a:spcBef>
                  <a:spcPct val="0"/>
                </a:spcBef>
                <a:spcAft>
                  <a:spcPct val="0"/>
                </a:spcAft>
              </a:pPr>
              <a:t>3</a:t>
            </a:fld>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584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b="1" dirty="0" smtClean="0"/>
              <a:t>Casas como lugar de culto </a:t>
            </a:r>
            <a:endParaRPr lang="pt-BR" dirty="0" smtClean="0"/>
          </a:p>
          <a:p>
            <a:r>
              <a:rPr lang="es-ES" sz="1200" kern="1200" dirty="0" err="1" smtClean="0">
                <a:solidFill>
                  <a:schemeClr val="tx1"/>
                </a:solidFill>
                <a:latin typeface="+mn-lt"/>
                <a:ea typeface="+mn-ea"/>
                <a:cs typeface="+mn-cs"/>
              </a:rPr>
              <a:t>Ernest</a:t>
            </a:r>
            <a:r>
              <a:rPr lang="es-ES" sz="1200" kern="1200" dirty="0" smtClean="0">
                <a:solidFill>
                  <a:schemeClr val="tx1"/>
                </a:solidFill>
                <a:latin typeface="+mn-lt"/>
                <a:ea typeface="+mn-ea"/>
                <a:cs typeface="+mn-cs"/>
              </a:rPr>
              <a:t> Martin, que también clasifica el crecimiento de las iglesias en casa como “fenómeno”, presenta algunos argumentos que refuerzan su importancia:</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1. La iglesia adoptó el sistema de iglesias en casas, incluso antes del momento en que sufrieron persecución.</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2. No todos los creyentes eran pobres; algunos fueron capaces de ofrecer casas de tamaño adecuado para las reuniones.</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3. En grandes ciudades, tales como Corintio y Roma, había más de una iglesia en casas. Esto puede explicar, en parte, las divisiones en Corintio. Se reunían grandes asambleas, compuestas por grupos menores (</a:t>
            </a:r>
            <a:r>
              <a:rPr lang="es-ES" sz="1200" kern="1200" dirty="0" err="1" smtClean="0">
                <a:solidFill>
                  <a:schemeClr val="tx1"/>
                </a:solidFill>
                <a:latin typeface="+mn-lt"/>
                <a:ea typeface="+mn-ea"/>
                <a:cs typeface="+mn-cs"/>
              </a:rPr>
              <a:t>Rom.</a:t>
            </a:r>
            <a:r>
              <a:rPr lang="es-ES" sz="1200" kern="1200" dirty="0" smtClean="0">
                <a:solidFill>
                  <a:schemeClr val="tx1"/>
                </a:solidFill>
                <a:latin typeface="+mn-lt"/>
                <a:ea typeface="+mn-ea"/>
                <a:cs typeface="+mn-cs"/>
              </a:rPr>
              <a:t> 16:23).</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4. Esta modalidad facilitó la naturaleza del grupo primario de la iglesia en su esencia, promoviendo intimidad, responsabilidad, adoración y comunión.</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5. Este patrón de funcionamiento permitió la flexibilidad que la movilidad requiere. Ajustándose bien al énfasis en la hospitalidad.</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6. El fenómeno de la iglesia en casas explica la propagación de la fe cristiana y la vitalidad de las iglesias en el inicio en los primeros siglos.</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Corroborando también la posición de </a:t>
            </a:r>
            <a:r>
              <a:rPr lang="es-ES" sz="1200" kern="1200" dirty="0" err="1" smtClean="0">
                <a:solidFill>
                  <a:schemeClr val="tx1"/>
                </a:solidFill>
                <a:latin typeface="+mn-lt"/>
                <a:ea typeface="+mn-ea"/>
                <a:cs typeface="+mn-cs"/>
              </a:rPr>
              <a:t>Simson</a:t>
            </a:r>
            <a:r>
              <a:rPr lang="es-ES" sz="1200" kern="1200" dirty="0" smtClean="0">
                <a:solidFill>
                  <a:schemeClr val="tx1"/>
                </a:solidFill>
                <a:latin typeface="+mn-lt"/>
                <a:ea typeface="+mn-ea"/>
                <a:cs typeface="+mn-cs"/>
              </a:rPr>
              <a:t>, Martin dice:</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“Excavaciones arqueológicas de 1930 y 1931, en el emplazamiento donde hoy es Siria, descubrieron una casa- iglesia del tercer siglo. Este edificio en Dura-</a:t>
            </a:r>
            <a:r>
              <a:rPr lang="es-ES" sz="1200" kern="1200" dirty="0" err="1" smtClean="0">
                <a:solidFill>
                  <a:schemeClr val="tx1"/>
                </a:solidFill>
                <a:latin typeface="+mn-lt"/>
                <a:ea typeface="+mn-ea"/>
                <a:cs typeface="+mn-cs"/>
              </a:rPr>
              <a:t>Europos</a:t>
            </a:r>
            <a:r>
              <a:rPr lang="es-ES" sz="1200" kern="1200" dirty="0" smtClean="0">
                <a:solidFill>
                  <a:schemeClr val="tx1"/>
                </a:solidFill>
                <a:latin typeface="+mn-lt"/>
                <a:ea typeface="+mn-ea"/>
                <a:cs typeface="+mn-cs"/>
              </a:rPr>
              <a:t> muestra evidencias de haber sido remodelado a partir de una residencia privada, en un lugar para acomodar también encuentros de la iglesia cristiana. Cuando las iglesias comenzaron a erguir sus propios edificios (a partir del cuarto siglo), las iglesias en casas se hicieron obsoletas, y la naturaleza de la iglesia cambió”.</a:t>
            </a:r>
            <a:r>
              <a:rPr lang="pt-BR" dirty="0" smtClean="0"/>
              <a:t> </a:t>
            </a:r>
            <a:r>
              <a:rPr lang="en-US" sz="1200" kern="1200" dirty="0" smtClean="0">
                <a:solidFill>
                  <a:schemeClr val="tx1"/>
                </a:solidFill>
                <a:latin typeface="+mn-lt"/>
                <a:ea typeface="+mn-ea"/>
                <a:cs typeface="+mn-cs"/>
              </a:rPr>
              <a:t>Ernest Martin, </a:t>
            </a:r>
            <a:r>
              <a:rPr lang="en-US" sz="1200" i="1" kern="1200" dirty="0" smtClean="0">
                <a:solidFill>
                  <a:schemeClr val="tx1"/>
                </a:solidFill>
                <a:latin typeface="+mn-lt"/>
                <a:ea typeface="+mn-ea"/>
                <a:cs typeface="+mn-cs"/>
              </a:rPr>
              <a:t>Believers Church Bible Commentary: Colossians, Philemon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Scottdale</a:t>
            </a:r>
            <a:r>
              <a:rPr lang="en-US" sz="1200" kern="1200" dirty="0" smtClean="0">
                <a:solidFill>
                  <a:schemeClr val="tx1"/>
                </a:solidFill>
                <a:latin typeface="+mn-lt"/>
                <a:ea typeface="+mn-ea"/>
                <a:cs typeface="+mn-cs"/>
              </a:rPr>
              <a:t>, PA: Herald Press, 1993), p. 297.</a:t>
            </a:r>
            <a:endParaRPr lang="pt-BR" sz="1200" kern="1200" dirty="0" smtClean="0">
              <a:solidFill>
                <a:schemeClr val="tx1"/>
              </a:solidFill>
              <a:latin typeface="+mn-lt"/>
              <a:ea typeface="+mn-ea"/>
              <a:cs typeface="+mn-cs"/>
            </a:endParaRPr>
          </a:p>
          <a:p>
            <a:pPr>
              <a:spcBef>
                <a:spcPct val="0"/>
              </a:spcBef>
            </a:pPr>
            <a:endParaRPr lang="pt-BR" dirty="0" smtClean="0"/>
          </a:p>
        </p:txBody>
      </p:sp>
      <p:sp>
        <p:nvSpPr>
          <p:cNvPr id="358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557A68-9F90-4399-A716-ECE3B5CDF070}" type="slidenum">
              <a:rPr lang="pt-BR"/>
              <a:pPr fontAlgn="base">
                <a:spcBef>
                  <a:spcPct val="0"/>
                </a:spcBef>
                <a:spcAft>
                  <a:spcPct val="0"/>
                </a:spcAft>
              </a:pPr>
              <a:t>21</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686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b="1" dirty="0" smtClean="0"/>
              <a:t>Casas como lugar de culto </a:t>
            </a:r>
            <a:endParaRPr lang="pt-BR" dirty="0" smtClean="0"/>
          </a:p>
          <a:p>
            <a:r>
              <a:rPr lang="es-ES" sz="1200" kern="1200" dirty="0" smtClean="0">
                <a:solidFill>
                  <a:schemeClr val="tx1"/>
                </a:solidFill>
                <a:latin typeface="+mn-lt"/>
                <a:ea typeface="+mn-ea"/>
                <a:cs typeface="+mn-cs"/>
              </a:rPr>
              <a:t>Cuando Lucas, al escribir el libro de los Hechos, y Pablo, al escribir sus cartas, hacen referencia a las iglesias en las casas (</a:t>
            </a:r>
            <a:r>
              <a:rPr lang="es-ES" sz="1200" kern="1200" dirty="0" err="1" smtClean="0">
                <a:solidFill>
                  <a:schemeClr val="tx1"/>
                </a:solidFill>
                <a:latin typeface="+mn-lt"/>
                <a:ea typeface="+mn-ea"/>
                <a:cs typeface="+mn-cs"/>
              </a:rPr>
              <a:t>Hech</a:t>
            </a:r>
            <a:r>
              <a:rPr lang="es-ES" sz="1200" kern="1200" dirty="0" smtClean="0">
                <a:solidFill>
                  <a:schemeClr val="tx1"/>
                </a:solidFill>
                <a:latin typeface="+mn-lt"/>
                <a:ea typeface="+mn-ea"/>
                <a:cs typeface="+mn-cs"/>
              </a:rPr>
              <a:t>. 2:46; 5:42; 16:40; 20:20; </a:t>
            </a:r>
            <a:r>
              <a:rPr lang="es-ES" sz="1200" kern="1200" dirty="0" err="1" smtClean="0">
                <a:solidFill>
                  <a:schemeClr val="tx1"/>
                </a:solidFill>
                <a:latin typeface="+mn-lt"/>
                <a:ea typeface="+mn-ea"/>
                <a:cs typeface="+mn-cs"/>
              </a:rPr>
              <a:t>Rom.</a:t>
            </a:r>
            <a:r>
              <a:rPr lang="es-ES" sz="1200" kern="1200" dirty="0" smtClean="0">
                <a:solidFill>
                  <a:schemeClr val="tx1"/>
                </a:solidFill>
                <a:latin typeface="+mn-lt"/>
                <a:ea typeface="+mn-ea"/>
                <a:cs typeface="+mn-cs"/>
              </a:rPr>
              <a:t> 16:5; 1 </a:t>
            </a:r>
            <a:r>
              <a:rPr lang="es-ES" sz="1200" kern="1200" dirty="0" err="1" smtClean="0">
                <a:solidFill>
                  <a:schemeClr val="tx1"/>
                </a:solidFill>
                <a:latin typeface="+mn-lt"/>
                <a:ea typeface="+mn-ea"/>
                <a:cs typeface="+mn-cs"/>
              </a:rPr>
              <a:t>Cor.</a:t>
            </a:r>
            <a:r>
              <a:rPr lang="es-ES" sz="1200" kern="1200" dirty="0" smtClean="0">
                <a:solidFill>
                  <a:schemeClr val="tx1"/>
                </a:solidFill>
                <a:latin typeface="+mn-lt"/>
                <a:ea typeface="+mn-ea"/>
                <a:cs typeface="+mn-cs"/>
              </a:rPr>
              <a:t> 16:19; Col. 4:15; Filemón 2), demuestran exactamente cómo era la iglesia: una comunidad de creyentes que se reunía en las casas.</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Las iglesias del período apostólico funcionaban en los hogares, no en predios, edificios o catedrales. El límite de miembros dependía de su estructura física. En algunas, cabían hasta “cerca de ciento veinte personas” (</a:t>
            </a:r>
            <a:r>
              <a:rPr lang="es-ES" sz="1200" kern="1200" dirty="0" err="1" smtClean="0">
                <a:solidFill>
                  <a:schemeClr val="tx1"/>
                </a:solidFill>
                <a:latin typeface="+mn-lt"/>
                <a:ea typeface="+mn-ea"/>
                <a:cs typeface="+mn-cs"/>
              </a:rPr>
              <a:t>Hech</a:t>
            </a:r>
            <a:r>
              <a:rPr lang="es-ES" sz="1200" kern="1200" dirty="0" smtClean="0">
                <a:solidFill>
                  <a:schemeClr val="tx1"/>
                </a:solidFill>
                <a:latin typeface="+mn-lt"/>
                <a:ea typeface="+mn-ea"/>
                <a:cs typeface="+mn-cs"/>
              </a:rPr>
              <a:t>. 1:15); sus cultos eran marcados “por una gran simplicidad”, dirigidos a la comunión, a compartir el pan y a las oraciones (</a:t>
            </a:r>
            <a:r>
              <a:rPr lang="es-ES" sz="1200" kern="1200" dirty="0" err="1" smtClean="0">
                <a:solidFill>
                  <a:schemeClr val="tx1"/>
                </a:solidFill>
                <a:latin typeface="+mn-lt"/>
                <a:ea typeface="+mn-ea"/>
                <a:cs typeface="+mn-cs"/>
              </a:rPr>
              <a:t>Hech</a:t>
            </a:r>
            <a:r>
              <a:rPr lang="es-ES" sz="1200" kern="1200" dirty="0" smtClean="0">
                <a:solidFill>
                  <a:schemeClr val="tx1"/>
                </a:solidFill>
                <a:latin typeface="+mn-lt"/>
                <a:ea typeface="+mn-ea"/>
                <a:cs typeface="+mn-cs"/>
              </a:rPr>
              <a:t>. 2:46; 6:4; 1 </a:t>
            </a:r>
            <a:r>
              <a:rPr lang="es-ES" sz="1200" kern="1200" dirty="0" err="1" smtClean="0">
                <a:solidFill>
                  <a:schemeClr val="tx1"/>
                </a:solidFill>
                <a:latin typeface="+mn-lt"/>
                <a:ea typeface="+mn-ea"/>
                <a:cs typeface="+mn-cs"/>
              </a:rPr>
              <a:t>Cor.</a:t>
            </a:r>
            <a:r>
              <a:rPr lang="es-ES" sz="1200" kern="1200" dirty="0" smtClean="0">
                <a:solidFill>
                  <a:schemeClr val="tx1"/>
                </a:solidFill>
                <a:latin typeface="+mn-lt"/>
                <a:ea typeface="+mn-ea"/>
                <a:cs typeface="+mn-cs"/>
              </a:rPr>
              <a:t> 11:20-27).</a:t>
            </a:r>
            <a:endParaRPr lang="pt-BR" sz="1200" kern="1200" dirty="0" smtClean="0">
              <a:solidFill>
                <a:schemeClr val="tx1"/>
              </a:solidFill>
              <a:latin typeface="+mn-lt"/>
              <a:ea typeface="+mn-ea"/>
              <a:cs typeface="+mn-cs"/>
            </a:endParaRPr>
          </a:p>
          <a:p>
            <a:r>
              <a:rPr lang="es-ES" sz="1200" kern="1200" dirty="0" err="1" smtClean="0">
                <a:solidFill>
                  <a:schemeClr val="tx1"/>
                </a:solidFill>
                <a:latin typeface="+mn-lt"/>
                <a:ea typeface="+mn-ea"/>
                <a:cs typeface="+mn-cs"/>
              </a:rPr>
              <a:t>Simson</a:t>
            </a:r>
            <a:r>
              <a:rPr lang="es-ES" sz="1200" kern="1200" dirty="0" smtClean="0">
                <a:solidFill>
                  <a:schemeClr val="tx1"/>
                </a:solidFill>
                <a:latin typeface="+mn-lt"/>
                <a:ea typeface="+mn-ea"/>
                <a:cs typeface="+mn-cs"/>
              </a:rPr>
              <a:t> es bastante enfático al declarar que las iglesias en casas “siguen un modelo del Nuevo Testamento y no un modelo de la historia eclesiástica posterior”. Utiliza textos, como los que se encuentran a continuación, para caracterizar aquel período:</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“Saluden igualmente a la iglesia que se reúne en la casa de ellos. Saluden a mi querido hermano </a:t>
            </a:r>
            <a:r>
              <a:rPr lang="es-ES" sz="1200" kern="1200" dirty="0" err="1" smtClean="0">
                <a:solidFill>
                  <a:schemeClr val="tx1"/>
                </a:solidFill>
                <a:latin typeface="+mn-lt"/>
                <a:ea typeface="+mn-ea"/>
                <a:cs typeface="+mn-cs"/>
              </a:rPr>
              <a:t>Epeneto</a:t>
            </a:r>
            <a:r>
              <a:rPr lang="es-ES" sz="1200" kern="1200" dirty="0" smtClean="0">
                <a:solidFill>
                  <a:schemeClr val="tx1"/>
                </a:solidFill>
                <a:latin typeface="+mn-lt"/>
                <a:ea typeface="+mn-ea"/>
                <a:cs typeface="+mn-cs"/>
              </a:rPr>
              <a:t>, el primer convertido a Cristo en la provincia de Asia” (</a:t>
            </a:r>
            <a:r>
              <a:rPr lang="es-ES" sz="1200" kern="1200" dirty="0" err="1" smtClean="0">
                <a:solidFill>
                  <a:schemeClr val="tx1"/>
                </a:solidFill>
                <a:latin typeface="+mn-lt"/>
                <a:ea typeface="+mn-ea"/>
                <a:cs typeface="+mn-cs"/>
              </a:rPr>
              <a:t>Rom.</a:t>
            </a:r>
            <a:r>
              <a:rPr lang="es-ES" sz="1200" kern="1200" dirty="0" smtClean="0">
                <a:solidFill>
                  <a:schemeClr val="tx1"/>
                </a:solidFill>
                <a:latin typeface="+mn-lt"/>
                <a:ea typeface="+mn-ea"/>
                <a:cs typeface="+mn-cs"/>
              </a:rPr>
              <a:t> 16:5).</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“Las iglesias de la provincia de Asia les mandan saludos. Aquila y Priscila los saludan cordialmente en el Señor, como también la iglesia que se reúne en la casa de ellos” (1 </a:t>
            </a:r>
            <a:r>
              <a:rPr lang="es-ES" sz="1200" kern="1200" dirty="0" err="1" smtClean="0">
                <a:solidFill>
                  <a:schemeClr val="tx1"/>
                </a:solidFill>
                <a:latin typeface="+mn-lt"/>
                <a:ea typeface="+mn-ea"/>
                <a:cs typeface="+mn-cs"/>
              </a:rPr>
              <a:t>Cor.</a:t>
            </a:r>
            <a:r>
              <a:rPr lang="es-ES" sz="1200" kern="1200" dirty="0" smtClean="0">
                <a:solidFill>
                  <a:schemeClr val="tx1"/>
                </a:solidFill>
                <a:latin typeface="+mn-lt"/>
                <a:ea typeface="+mn-ea"/>
                <a:cs typeface="+mn-cs"/>
              </a:rPr>
              <a:t> 16:19).</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“Saluden a los hermanos que están en </a:t>
            </a:r>
            <a:r>
              <a:rPr lang="es-ES" sz="1200" kern="1200" dirty="0" err="1" smtClean="0">
                <a:solidFill>
                  <a:schemeClr val="tx1"/>
                </a:solidFill>
                <a:latin typeface="+mn-lt"/>
                <a:ea typeface="+mn-ea"/>
                <a:cs typeface="+mn-cs"/>
              </a:rPr>
              <a:t>Laodicea</a:t>
            </a:r>
            <a:r>
              <a:rPr lang="es-ES" sz="1200" kern="1200" dirty="0" smtClean="0">
                <a:solidFill>
                  <a:schemeClr val="tx1"/>
                </a:solidFill>
                <a:latin typeface="+mn-lt"/>
                <a:ea typeface="+mn-ea"/>
                <a:cs typeface="+mn-cs"/>
              </a:rPr>
              <a:t>, como también a Ninfas y a la iglesia que se reúne en su casa” (Col. 4:15).</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 la hermana Apia, a </a:t>
            </a:r>
            <a:r>
              <a:rPr lang="es-ES" sz="1200" kern="1200" dirty="0" err="1" smtClean="0">
                <a:solidFill>
                  <a:schemeClr val="tx1"/>
                </a:solidFill>
                <a:latin typeface="+mn-lt"/>
                <a:ea typeface="+mn-ea"/>
                <a:cs typeface="+mn-cs"/>
              </a:rPr>
              <a:t>Arquipo</a:t>
            </a:r>
            <a:r>
              <a:rPr lang="es-ES" sz="1200" kern="1200" dirty="0" smtClean="0">
                <a:solidFill>
                  <a:schemeClr val="tx1"/>
                </a:solidFill>
                <a:latin typeface="+mn-lt"/>
                <a:ea typeface="+mn-ea"/>
                <a:cs typeface="+mn-cs"/>
              </a:rPr>
              <a:t> nuestro compañero de lucha, y a la iglesia que se reúne en tu casa” (</a:t>
            </a:r>
            <a:r>
              <a:rPr lang="es-ES" sz="1200" kern="1200" dirty="0" err="1" smtClean="0">
                <a:solidFill>
                  <a:schemeClr val="tx1"/>
                </a:solidFill>
                <a:latin typeface="+mn-lt"/>
                <a:ea typeface="+mn-ea"/>
                <a:cs typeface="+mn-cs"/>
              </a:rPr>
              <a:t>Fil.</a:t>
            </a:r>
            <a:r>
              <a:rPr lang="es-ES" sz="1200" kern="1200" dirty="0" smtClean="0">
                <a:solidFill>
                  <a:schemeClr val="tx1"/>
                </a:solidFill>
                <a:latin typeface="+mn-lt"/>
                <a:ea typeface="+mn-ea"/>
                <a:cs typeface="+mn-cs"/>
              </a:rPr>
              <a:t> 2)</a:t>
            </a:r>
            <a:endParaRPr lang="pt-BR" dirty="0" smtClean="0"/>
          </a:p>
        </p:txBody>
      </p:sp>
      <p:sp>
        <p:nvSpPr>
          <p:cNvPr id="36868"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8269FE-FCE8-415B-969C-9F924A5C9B69}" type="slidenum">
              <a:rPr lang="pt-BR"/>
              <a:pPr fontAlgn="base">
                <a:spcBef>
                  <a:spcPct val="0"/>
                </a:spcBef>
                <a:spcAft>
                  <a:spcPct val="0"/>
                </a:spcAft>
              </a:pPr>
              <a:t>22</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686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b="1" dirty="0" smtClean="0"/>
              <a:t>Casas como lugar de culto </a:t>
            </a:r>
            <a:endParaRPr lang="pt-BR" dirty="0" smtClean="0"/>
          </a:p>
          <a:p>
            <a:r>
              <a:rPr lang="es-ES" sz="1200" kern="1200" dirty="0" smtClean="0">
                <a:solidFill>
                  <a:schemeClr val="tx1"/>
                </a:solidFill>
                <a:latin typeface="+mn-lt"/>
                <a:ea typeface="+mn-ea"/>
                <a:cs typeface="+mn-cs"/>
              </a:rPr>
              <a:t>Cuando Lucas, al escribir el libro de los Hechos, y Pablo, al escribir sus cartas, hacen referencia a las iglesias en las casas (</a:t>
            </a:r>
            <a:r>
              <a:rPr lang="es-ES" sz="1200" kern="1200" dirty="0" err="1" smtClean="0">
                <a:solidFill>
                  <a:schemeClr val="tx1"/>
                </a:solidFill>
                <a:latin typeface="+mn-lt"/>
                <a:ea typeface="+mn-ea"/>
                <a:cs typeface="+mn-cs"/>
              </a:rPr>
              <a:t>Hech</a:t>
            </a:r>
            <a:r>
              <a:rPr lang="es-ES" sz="1200" kern="1200" dirty="0" smtClean="0">
                <a:solidFill>
                  <a:schemeClr val="tx1"/>
                </a:solidFill>
                <a:latin typeface="+mn-lt"/>
                <a:ea typeface="+mn-ea"/>
                <a:cs typeface="+mn-cs"/>
              </a:rPr>
              <a:t>. 2:46; 5:42; 16:40; 20:20; </a:t>
            </a:r>
            <a:r>
              <a:rPr lang="es-ES" sz="1200" kern="1200" dirty="0" err="1" smtClean="0">
                <a:solidFill>
                  <a:schemeClr val="tx1"/>
                </a:solidFill>
                <a:latin typeface="+mn-lt"/>
                <a:ea typeface="+mn-ea"/>
                <a:cs typeface="+mn-cs"/>
              </a:rPr>
              <a:t>Rom.</a:t>
            </a:r>
            <a:r>
              <a:rPr lang="es-ES" sz="1200" kern="1200" dirty="0" smtClean="0">
                <a:solidFill>
                  <a:schemeClr val="tx1"/>
                </a:solidFill>
                <a:latin typeface="+mn-lt"/>
                <a:ea typeface="+mn-ea"/>
                <a:cs typeface="+mn-cs"/>
              </a:rPr>
              <a:t> 16:5; 1 </a:t>
            </a:r>
            <a:r>
              <a:rPr lang="es-ES" sz="1200" kern="1200" dirty="0" err="1" smtClean="0">
                <a:solidFill>
                  <a:schemeClr val="tx1"/>
                </a:solidFill>
                <a:latin typeface="+mn-lt"/>
                <a:ea typeface="+mn-ea"/>
                <a:cs typeface="+mn-cs"/>
              </a:rPr>
              <a:t>Cor.</a:t>
            </a:r>
            <a:r>
              <a:rPr lang="es-ES" sz="1200" kern="1200" dirty="0" smtClean="0">
                <a:solidFill>
                  <a:schemeClr val="tx1"/>
                </a:solidFill>
                <a:latin typeface="+mn-lt"/>
                <a:ea typeface="+mn-ea"/>
                <a:cs typeface="+mn-cs"/>
              </a:rPr>
              <a:t> 16:19; Col. 4:15; Filemón 2), demuestran exactamente cómo era la iglesia: una comunidad de creyentes que se reunía en las casas.</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Las iglesias del período apostólico funcionaban en los hogares, no en predios, edificios o catedrales. El límite de miembros dependía de su estructura física. En algunas, cabían hasta “cerca de ciento veinte personas” (</a:t>
            </a:r>
            <a:r>
              <a:rPr lang="es-ES" sz="1200" kern="1200" dirty="0" err="1" smtClean="0">
                <a:solidFill>
                  <a:schemeClr val="tx1"/>
                </a:solidFill>
                <a:latin typeface="+mn-lt"/>
                <a:ea typeface="+mn-ea"/>
                <a:cs typeface="+mn-cs"/>
              </a:rPr>
              <a:t>Hech</a:t>
            </a:r>
            <a:r>
              <a:rPr lang="es-ES" sz="1200" kern="1200" dirty="0" smtClean="0">
                <a:solidFill>
                  <a:schemeClr val="tx1"/>
                </a:solidFill>
                <a:latin typeface="+mn-lt"/>
                <a:ea typeface="+mn-ea"/>
                <a:cs typeface="+mn-cs"/>
              </a:rPr>
              <a:t>. 1:15); sus cultos eran marcados “por una gran simplicidad”, dirigidos a la comunión, a compartir el pan y a las oraciones (</a:t>
            </a:r>
            <a:r>
              <a:rPr lang="es-ES" sz="1200" kern="1200" dirty="0" err="1" smtClean="0">
                <a:solidFill>
                  <a:schemeClr val="tx1"/>
                </a:solidFill>
                <a:latin typeface="+mn-lt"/>
                <a:ea typeface="+mn-ea"/>
                <a:cs typeface="+mn-cs"/>
              </a:rPr>
              <a:t>Hech</a:t>
            </a:r>
            <a:r>
              <a:rPr lang="es-ES" sz="1200" kern="1200" dirty="0" smtClean="0">
                <a:solidFill>
                  <a:schemeClr val="tx1"/>
                </a:solidFill>
                <a:latin typeface="+mn-lt"/>
                <a:ea typeface="+mn-ea"/>
                <a:cs typeface="+mn-cs"/>
              </a:rPr>
              <a:t>. 2:46; 6:4; 1 </a:t>
            </a:r>
            <a:r>
              <a:rPr lang="es-ES" sz="1200" kern="1200" dirty="0" err="1" smtClean="0">
                <a:solidFill>
                  <a:schemeClr val="tx1"/>
                </a:solidFill>
                <a:latin typeface="+mn-lt"/>
                <a:ea typeface="+mn-ea"/>
                <a:cs typeface="+mn-cs"/>
              </a:rPr>
              <a:t>Cor.</a:t>
            </a:r>
            <a:r>
              <a:rPr lang="es-ES" sz="1200" kern="1200" dirty="0" smtClean="0">
                <a:solidFill>
                  <a:schemeClr val="tx1"/>
                </a:solidFill>
                <a:latin typeface="+mn-lt"/>
                <a:ea typeface="+mn-ea"/>
                <a:cs typeface="+mn-cs"/>
              </a:rPr>
              <a:t> 11:20-27).</a:t>
            </a:r>
            <a:endParaRPr lang="pt-BR" sz="1200" kern="1200" dirty="0" smtClean="0">
              <a:solidFill>
                <a:schemeClr val="tx1"/>
              </a:solidFill>
              <a:latin typeface="+mn-lt"/>
              <a:ea typeface="+mn-ea"/>
              <a:cs typeface="+mn-cs"/>
            </a:endParaRPr>
          </a:p>
          <a:p>
            <a:r>
              <a:rPr lang="es-ES" sz="1200" kern="1200" dirty="0" err="1" smtClean="0">
                <a:solidFill>
                  <a:schemeClr val="tx1"/>
                </a:solidFill>
                <a:latin typeface="+mn-lt"/>
                <a:ea typeface="+mn-ea"/>
                <a:cs typeface="+mn-cs"/>
              </a:rPr>
              <a:t>Simson</a:t>
            </a:r>
            <a:r>
              <a:rPr lang="es-ES" sz="1200" kern="1200" dirty="0" smtClean="0">
                <a:solidFill>
                  <a:schemeClr val="tx1"/>
                </a:solidFill>
                <a:latin typeface="+mn-lt"/>
                <a:ea typeface="+mn-ea"/>
                <a:cs typeface="+mn-cs"/>
              </a:rPr>
              <a:t> es bastante enfático al declarar que las iglesias en casas “siguen un modelo del Nuevo Testamento y no un modelo de la historia eclesiástica posterior”. Utiliza textos, como los que se encuentran a continuación, para caracterizar aquel período:</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“Saluden igualmente a la iglesia que se reúne en la casa de ellos. Saluden a mi querido hermano </a:t>
            </a:r>
            <a:r>
              <a:rPr lang="es-ES" sz="1200" kern="1200" dirty="0" err="1" smtClean="0">
                <a:solidFill>
                  <a:schemeClr val="tx1"/>
                </a:solidFill>
                <a:latin typeface="+mn-lt"/>
                <a:ea typeface="+mn-ea"/>
                <a:cs typeface="+mn-cs"/>
              </a:rPr>
              <a:t>Epeneto</a:t>
            </a:r>
            <a:r>
              <a:rPr lang="es-ES" sz="1200" kern="1200" dirty="0" smtClean="0">
                <a:solidFill>
                  <a:schemeClr val="tx1"/>
                </a:solidFill>
                <a:latin typeface="+mn-lt"/>
                <a:ea typeface="+mn-ea"/>
                <a:cs typeface="+mn-cs"/>
              </a:rPr>
              <a:t>, el primer convertido a Cristo en la provincia de Asia” (</a:t>
            </a:r>
            <a:r>
              <a:rPr lang="es-ES" sz="1200" kern="1200" dirty="0" err="1" smtClean="0">
                <a:solidFill>
                  <a:schemeClr val="tx1"/>
                </a:solidFill>
                <a:latin typeface="+mn-lt"/>
                <a:ea typeface="+mn-ea"/>
                <a:cs typeface="+mn-cs"/>
              </a:rPr>
              <a:t>Rom.</a:t>
            </a:r>
            <a:r>
              <a:rPr lang="es-ES" sz="1200" kern="1200" dirty="0" smtClean="0">
                <a:solidFill>
                  <a:schemeClr val="tx1"/>
                </a:solidFill>
                <a:latin typeface="+mn-lt"/>
                <a:ea typeface="+mn-ea"/>
                <a:cs typeface="+mn-cs"/>
              </a:rPr>
              <a:t> 16:5).</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“Las iglesias de la provincia de Asia les mandan saludos. Aquila y Priscila los saludan cordialmente en el Señor, como también la iglesia que se reúne en la casa de ellos” (1 </a:t>
            </a:r>
            <a:r>
              <a:rPr lang="es-ES" sz="1200" kern="1200" dirty="0" err="1" smtClean="0">
                <a:solidFill>
                  <a:schemeClr val="tx1"/>
                </a:solidFill>
                <a:latin typeface="+mn-lt"/>
                <a:ea typeface="+mn-ea"/>
                <a:cs typeface="+mn-cs"/>
              </a:rPr>
              <a:t>Cor.</a:t>
            </a:r>
            <a:r>
              <a:rPr lang="es-ES" sz="1200" kern="1200" dirty="0" smtClean="0">
                <a:solidFill>
                  <a:schemeClr val="tx1"/>
                </a:solidFill>
                <a:latin typeface="+mn-lt"/>
                <a:ea typeface="+mn-ea"/>
                <a:cs typeface="+mn-cs"/>
              </a:rPr>
              <a:t> 16:19).</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“Saluden a los hermanos que están en </a:t>
            </a:r>
            <a:r>
              <a:rPr lang="es-ES" sz="1200" kern="1200" dirty="0" err="1" smtClean="0">
                <a:solidFill>
                  <a:schemeClr val="tx1"/>
                </a:solidFill>
                <a:latin typeface="+mn-lt"/>
                <a:ea typeface="+mn-ea"/>
                <a:cs typeface="+mn-cs"/>
              </a:rPr>
              <a:t>Laodicea</a:t>
            </a:r>
            <a:r>
              <a:rPr lang="es-ES" sz="1200" kern="1200" dirty="0" smtClean="0">
                <a:solidFill>
                  <a:schemeClr val="tx1"/>
                </a:solidFill>
                <a:latin typeface="+mn-lt"/>
                <a:ea typeface="+mn-ea"/>
                <a:cs typeface="+mn-cs"/>
              </a:rPr>
              <a:t>, como también a Ninfas y a la iglesia que se reúne en su casa” (Col. 4:15).</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 la hermana Apia, a </a:t>
            </a:r>
            <a:r>
              <a:rPr lang="es-ES" sz="1200" kern="1200" dirty="0" err="1" smtClean="0">
                <a:solidFill>
                  <a:schemeClr val="tx1"/>
                </a:solidFill>
                <a:latin typeface="+mn-lt"/>
                <a:ea typeface="+mn-ea"/>
                <a:cs typeface="+mn-cs"/>
              </a:rPr>
              <a:t>Arquipo</a:t>
            </a:r>
            <a:r>
              <a:rPr lang="es-ES" sz="1200" kern="1200" dirty="0" smtClean="0">
                <a:solidFill>
                  <a:schemeClr val="tx1"/>
                </a:solidFill>
                <a:latin typeface="+mn-lt"/>
                <a:ea typeface="+mn-ea"/>
                <a:cs typeface="+mn-cs"/>
              </a:rPr>
              <a:t> nuestro compañero de lucha, y a la iglesia que se reúne en tu casa” (</a:t>
            </a:r>
            <a:r>
              <a:rPr lang="es-ES" sz="1200" kern="1200" dirty="0" err="1" smtClean="0">
                <a:solidFill>
                  <a:schemeClr val="tx1"/>
                </a:solidFill>
                <a:latin typeface="+mn-lt"/>
                <a:ea typeface="+mn-ea"/>
                <a:cs typeface="+mn-cs"/>
              </a:rPr>
              <a:t>Fil.</a:t>
            </a:r>
            <a:r>
              <a:rPr lang="es-ES" sz="1200" kern="1200" dirty="0" smtClean="0">
                <a:solidFill>
                  <a:schemeClr val="tx1"/>
                </a:solidFill>
                <a:latin typeface="+mn-lt"/>
                <a:ea typeface="+mn-ea"/>
                <a:cs typeface="+mn-cs"/>
              </a:rPr>
              <a:t> 2)</a:t>
            </a:r>
            <a:endParaRPr lang="pt-BR" dirty="0" smtClean="0"/>
          </a:p>
        </p:txBody>
      </p:sp>
      <p:sp>
        <p:nvSpPr>
          <p:cNvPr id="36868"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8269FE-FCE8-415B-969C-9F924A5C9B69}" type="slidenum">
              <a:rPr lang="pt-BR"/>
              <a:pPr fontAlgn="base">
                <a:spcBef>
                  <a:spcPct val="0"/>
                </a:spcBef>
                <a:spcAft>
                  <a:spcPct val="0"/>
                </a:spcAft>
              </a:pPr>
              <a:t>23</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789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s-ES" sz="1200" b="1" kern="1200" dirty="0" smtClean="0">
                <a:solidFill>
                  <a:schemeClr val="tx1"/>
                </a:solidFill>
                <a:latin typeface="+mn-lt"/>
                <a:ea typeface="+mn-ea"/>
                <a:cs typeface="+mn-cs"/>
              </a:rPr>
              <a:t>Casas con propósito de Dios</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Robert </a:t>
            </a:r>
            <a:r>
              <a:rPr lang="es-ES" sz="1200" kern="1200" dirty="0" err="1" smtClean="0">
                <a:solidFill>
                  <a:schemeClr val="tx1"/>
                </a:solidFill>
                <a:latin typeface="+mn-lt"/>
                <a:ea typeface="+mn-ea"/>
                <a:cs typeface="+mn-cs"/>
              </a:rPr>
              <a:t>Fitts</a:t>
            </a:r>
            <a:r>
              <a:rPr lang="es-ES" sz="1200" kern="1200" dirty="0" smtClean="0">
                <a:solidFill>
                  <a:schemeClr val="tx1"/>
                </a:solidFill>
                <a:latin typeface="+mn-lt"/>
                <a:ea typeface="+mn-ea"/>
                <a:cs typeface="+mn-cs"/>
              </a:rPr>
              <a:t>, comentando sobre esos textos, declara lo siguiente:</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 partir de las Escrituras, es evidente que la iglesia primitiva se reunía en las casas. No tenían edificios de iglesias; tales edificios no aparecerán hasta el año 232 a.C. En aquellos primeros días, no eran llamadas “iglesias–casas”; eran “la Iglesia” que se reunía en la casa de alguien. Es notable que el período más explosivo de crecimiento de la iglesia en la historia, hasta recientemente, tuvo lugar durante aquellos primeros años”.</a:t>
            </a:r>
            <a:endParaRPr lang="pt-BR" sz="1200" kern="1200" dirty="0" smtClean="0">
              <a:solidFill>
                <a:schemeClr val="tx1"/>
              </a:solidFill>
              <a:latin typeface="+mn-lt"/>
              <a:ea typeface="+mn-ea"/>
              <a:cs typeface="+mn-cs"/>
            </a:endParaRPr>
          </a:p>
        </p:txBody>
      </p:sp>
      <p:sp>
        <p:nvSpPr>
          <p:cNvPr id="37892"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71C000-65F5-4DB8-8B35-3A378E90705F}" type="slidenum">
              <a:rPr lang="pt-BR"/>
              <a:pPr fontAlgn="base">
                <a:spcBef>
                  <a:spcPct val="0"/>
                </a:spcBef>
                <a:spcAft>
                  <a:spcPct val="0"/>
                </a:spcAft>
              </a:pPr>
              <a:t>24</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891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b="1" kern="1200" dirty="0" smtClean="0">
                <a:solidFill>
                  <a:schemeClr val="tx1"/>
                </a:solidFill>
                <a:latin typeface="+mn-lt"/>
                <a:ea typeface="+mn-ea"/>
                <a:cs typeface="+mn-cs"/>
              </a:rPr>
              <a:t>Casas con propósito de Dios</a:t>
            </a:r>
            <a:endParaRPr lang="pt-BR" sz="1200" kern="1200" dirty="0" smtClean="0">
              <a:solidFill>
                <a:schemeClr val="tx1"/>
              </a:solidFill>
              <a:latin typeface="+mn-lt"/>
              <a:ea typeface="+mn-ea"/>
              <a:cs typeface="+mn-cs"/>
            </a:endParaRPr>
          </a:p>
          <a:p>
            <a:pPr>
              <a:spcBef>
                <a:spcPct val="0"/>
              </a:spcBef>
            </a:pPr>
            <a:endParaRPr lang="pt-BR" b="1" dirty="0" smtClean="0"/>
          </a:p>
          <a:p>
            <a:r>
              <a:rPr lang="es-ES" sz="1200" kern="1200" dirty="0" smtClean="0">
                <a:solidFill>
                  <a:schemeClr val="tx1"/>
                </a:solidFill>
                <a:latin typeface="+mn-lt"/>
                <a:ea typeface="+mn-ea"/>
                <a:cs typeface="+mn-cs"/>
              </a:rPr>
              <a:t>Steve </a:t>
            </a:r>
            <a:r>
              <a:rPr lang="es-ES" sz="1200" kern="1200" dirty="0" err="1" smtClean="0">
                <a:solidFill>
                  <a:schemeClr val="tx1"/>
                </a:solidFill>
                <a:latin typeface="+mn-lt"/>
                <a:ea typeface="+mn-ea"/>
                <a:cs typeface="+mn-cs"/>
              </a:rPr>
              <a:t>Atkerson</a:t>
            </a:r>
            <a:r>
              <a:rPr lang="es-ES" sz="1200" kern="1200" dirty="0" smtClean="0">
                <a:solidFill>
                  <a:schemeClr val="tx1"/>
                </a:solidFill>
                <a:latin typeface="+mn-lt"/>
                <a:ea typeface="+mn-ea"/>
                <a:cs typeface="+mn-cs"/>
              </a:rPr>
              <a:t> declara que “la iglesia en casas es un proyecto con un propósito específico de Dios. Es el patrón de reunión del Nuevo Testamento”. Otros estudiosos defienden que la iglesia en las casas, en pequeños grupos, es la iglesia bíblica. Floyd </a:t>
            </a:r>
            <a:r>
              <a:rPr lang="es-ES" sz="1200" kern="1200" dirty="0" err="1" smtClean="0">
                <a:solidFill>
                  <a:schemeClr val="tx1"/>
                </a:solidFill>
                <a:latin typeface="+mn-lt"/>
                <a:ea typeface="+mn-ea"/>
                <a:cs typeface="+mn-cs"/>
              </a:rPr>
              <a:t>Filson</a:t>
            </a:r>
            <a:r>
              <a:rPr lang="es-ES" sz="1200" kern="1200" dirty="0" smtClean="0">
                <a:solidFill>
                  <a:schemeClr val="tx1"/>
                </a:solidFill>
                <a:latin typeface="+mn-lt"/>
                <a:ea typeface="+mn-ea"/>
                <a:cs typeface="+mn-cs"/>
              </a:rPr>
              <a:t>, por su parte, hace la siguiente declaración: “Fue la hospitalidad de estos hogares que hizo posible la adoración cristiana, la refección en común y el coraje sustentado por el compañerismo del grupo. El movimiento cristiano realmente se enraizó en esos hogares”</a:t>
            </a:r>
            <a:endParaRPr lang="pt-BR" b="1" dirty="0" smtClean="0"/>
          </a:p>
          <a:p>
            <a:pPr>
              <a:spcBef>
                <a:spcPct val="0"/>
              </a:spcBef>
            </a:pPr>
            <a:endParaRPr lang="pt-BR" dirty="0" smtClean="0"/>
          </a:p>
        </p:txBody>
      </p:sp>
      <p:sp>
        <p:nvSpPr>
          <p:cNvPr id="38916"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40BF16-E2E6-4D53-85DA-B54E9920E3BF}" type="slidenum">
              <a:rPr lang="pt-BR"/>
              <a:pPr fontAlgn="base">
                <a:spcBef>
                  <a:spcPct val="0"/>
                </a:spcBef>
                <a:spcAft>
                  <a:spcPct val="0"/>
                </a:spcAft>
              </a:pPr>
              <a:t>25</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993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b="1" kern="1200" dirty="0" smtClean="0">
                <a:solidFill>
                  <a:schemeClr val="tx1"/>
                </a:solidFill>
                <a:latin typeface="+mn-lt"/>
                <a:ea typeface="+mn-ea"/>
                <a:cs typeface="+mn-cs"/>
              </a:rPr>
              <a:t>Casas con propósito de Dios</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Martin es de la siguiente opinión:</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“Los movimientos de renovación y de revitalización del concepto iglesia en casas generalmente se han acompañado uno al otro. Un ejemplo notable de la historia es el movimiento anabaptista del siglo XVI. Ellos tenían encuentros de comunión en las casas, no solo porque era ilegal y peligroso mantener encuentros públicos, sino también porque ellos reconocían el valor de este patrón del Nuevo Testamento. Grupos pequeños que funcionaban como iglesias en casas fueron la fuerza del movimiento metodista. Hoy, grupos intencionales cara a cara están surgiendo en muchos lugares del mundo como la más viable forma de iglesia”.</a:t>
            </a:r>
            <a:endParaRPr lang="pt-BR" sz="1200" kern="1200" dirty="0" smtClean="0">
              <a:solidFill>
                <a:schemeClr val="tx1"/>
              </a:solidFill>
              <a:latin typeface="+mn-lt"/>
              <a:ea typeface="+mn-ea"/>
              <a:cs typeface="+mn-cs"/>
            </a:endParaRPr>
          </a:p>
          <a:p>
            <a:r>
              <a:rPr lang="es-ES" sz="1200" kern="1200" dirty="0" err="1" smtClean="0">
                <a:solidFill>
                  <a:schemeClr val="tx1"/>
                </a:solidFill>
                <a:latin typeface="+mn-lt"/>
                <a:ea typeface="+mn-ea"/>
                <a:cs typeface="+mn-cs"/>
              </a:rPr>
              <a:t>Beckham</a:t>
            </a:r>
            <a:r>
              <a:rPr lang="es-ES" sz="1200" kern="1200" dirty="0" smtClean="0">
                <a:solidFill>
                  <a:schemeClr val="tx1"/>
                </a:solidFill>
                <a:latin typeface="+mn-lt"/>
                <a:ea typeface="+mn-ea"/>
                <a:cs typeface="+mn-cs"/>
              </a:rPr>
              <a:t> entiende que “el modelo de la iglesia del Nuevo Testamento era ‘toda la iglesia’ y la ‘iglesia en las casas’. [...] El modelo básico de la iglesia del Nuevo Testamento nunca cambia”. John </a:t>
            </a:r>
            <a:r>
              <a:rPr lang="es-ES" sz="1200" kern="1200" dirty="0" err="1" smtClean="0">
                <a:solidFill>
                  <a:schemeClr val="tx1"/>
                </a:solidFill>
                <a:latin typeface="+mn-lt"/>
                <a:ea typeface="+mn-ea"/>
                <a:cs typeface="+mn-cs"/>
              </a:rPr>
              <a:t>Mallison</a:t>
            </a:r>
            <a:r>
              <a:rPr lang="es-ES" sz="1200" kern="1200" dirty="0" smtClean="0">
                <a:solidFill>
                  <a:schemeClr val="tx1"/>
                </a:solidFill>
                <a:latin typeface="+mn-lt"/>
                <a:ea typeface="+mn-ea"/>
                <a:cs typeface="+mn-cs"/>
              </a:rPr>
              <a:t> también se pronuncia, diciendo: “Es casi cierto que toda mención de una iglesia o encuentro local, sea para la adoración o para la comunión, es en realidad una referencia a un encuentro de la iglesia en una casa”.</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Y </a:t>
            </a:r>
            <a:r>
              <a:rPr lang="es-ES" sz="1200" kern="1200" dirty="0" err="1" smtClean="0">
                <a:solidFill>
                  <a:schemeClr val="tx1"/>
                </a:solidFill>
                <a:latin typeface="+mn-lt"/>
                <a:ea typeface="+mn-ea"/>
                <a:cs typeface="+mn-cs"/>
              </a:rPr>
              <a:t>Comiskey</a:t>
            </a:r>
            <a:r>
              <a:rPr lang="es-ES" sz="1200" kern="1200" dirty="0" smtClean="0">
                <a:solidFill>
                  <a:schemeClr val="tx1"/>
                </a:solidFill>
                <a:latin typeface="+mn-lt"/>
                <a:ea typeface="+mn-ea"/>
                <a:cs typeface="+mn-cs"/>
              </a:rPr>
              <a:t>, uno de los más respetados y citados especialistas del mismo movimiento, en su disertación doctoral concuerda con </a:t>
            </a:r>
            <a:r>
              <a:rPr lang="es-ES" sz="1200" kern="1200" dirty="0" err="1" smtClean="0">
                <a:solidFill>
                  <a:schemeClr val="tx1"/>
                </a:solidFill>
                <a:latin typeface="+mn-lt"/>
                <a:ea typeface="+mn-ea"/>
                <a:cs typeface="+mn-cs"/>
              </a:rPr>
              <a:t>Beckham</a:t>
            </a:r>
            <a:r>
              <a:rPr lang="es-ES" sz="1200" kern="1200" dirty="0" smtClean="0">
                <a:solidFill>
                  <a:schemeClr val="tx1"/>
                </a:solidFill>
                <a:latin typeface="+mn-lt"/>
                <a:ea typeface="+mn-ea"/>
                <a:cs typeface="+mn-cs"/>
              </a:rPr>
              <a:t>, al presentar las palabras de J. </a:t>
            </a:r>
            <a:r>
              <a:rPr lang="es-ES" sz="1200" kern="1200" dirty="0" err="1" smtClean="0">
                <a:solidFill>
                  <a:schemeClr val="tx1"/>
                </a:solidFill>
                <a:latin typeface="+mn-lt"/>
                <a:ea typeface="+mn-ea"/>
                <a:cs typeface="+mn-cs"/>
              </a:rPr>
              <a:t>Goetzmann</a:t>
            </a:r>
            <a:r>
              <a:rPr lang="es-ES" sz="1200" kern="1200" dirty="0" smtClean="0">
                <a:solidFill>
                  <a:schemeClr val="tx1"/>
                </a:solidFill>
                <a:latin typeface="+mn-lt"/>
                <a:ea typeface="+mn-ea"/>
                <a:cs typeface="+mn-cs"/>
              </a:rPr>
              <a:t>:</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“De hecho, lo que se puede entender por la idea ‘familia de Dios’ llegó a existir en la primitiva comunidad cristiana a través de las iglesias en las casas. La familia como una comunidad [...] formaba la comunidad menor y la base de las congregaciones. Las iglesias en casas mencionadas en el Nuevo Testamento (</a:t>
            </a:r>
            <a:r>
              <a:rPr lang="es-ES" sz="1200" kern="1200" dirty="0" err="1" smtClean="0">
                <a:solidFill>
                  <a:schemeClr val="tx1"/>
                </a:solidFill>
                <a:latin typeface="+mn-lt"/>
                <a:ea typeface="+mn-ea"/>
                <a:cs typeface="+mn-cs"/>
              </a:rPr>
              <a:t>Hech</a:t>
            </a:r>
            <a:r>
              <a:rPr lang="es-ES" sz="1200" kern="1200" dirty="0" smtClean="0">
                <a:solidFill>
                  <a:schemeClr val="tx1"/>
                </a:solidFill>
                <a:latin typeface="+mn-lt"/>
                <a:ea typeface="+mn-ea"/>
                <a:cs typeface="+mn-cs"/>
              </a:rPr>
              <a:t>. 11:14; 16:15, 31, 34; 18:8; 1 </a:t>
            </a:r>
            <a:r>
              <a:rPr lang="es-ES" sz="1200" kern="1200" dirty="0" err="1" smtClean="0">
                <a:solidFill>
                  <a:schemeClr val="tx1"/>
                </a:solidFill>
                <a:latin typeface="+mn-lt"/>
                <a:ea typeface="+mn-ea"/>
                <a:cs typeface="+mn-cs"/>
              </a:rPr>
              <a:t>Cor.</a:t>
            </a:r>
            <a:r>
              <a:rPr lang="es-ES" sz="1200" kern="1200" dirty="0" smtClean="0">
                <a:solidFill>
                  <a:schemeClr val="tx1"/>
                </a:solidFill>
                <a:latin typeface="+mn-lt"/>
                <a:ea typeface="+mn-ea"/>
                <a:cs typeface="+mn-cs"/>
              </a:rPr>
              <a:t> 1:16; </a:t>
            </a:r>
            <a:r>
              <a:rPr lang="es-ES" sz="1200" kern="1200" dirty="0" err="1" smtClean="0">
                <a:solidFill>
                  <a:schemeClr val="tx1"/>
                </a:solidFill>
                <a:latin typeface="+mn-lt"/>
                <a:ea typeface="+mn-ea"/>
                <a:cs typeface="+mn-cs"/>
              </a:rPr>
              <a:t>File</a:t>
            </a:r>
            <a:r>
              <a:rPr lang="es-ES" sz="1200" kern="1200" dirty="0" smtClean="0">
                <a:solidFill>
                  <a:schemeClr val="tx1"/>
                </a:solidFill>
                <a:latin typeface="+mn-lt"/>
                <a:ea typeface="+mn-ea"/>
                <a:cs typeface="+mn-cs"/>
              </a:rPr>
              <a:t>. 2; 1 </a:t>
            </a:r>
            <a:r>
              <a:rPr lang="es-ES" sz="1200" kern="1200" dirty="0" err="1" smtClean="0">
                <a:solidFill>
                  <a:schemeClr val="tx1"/>
                </a:solidFill>
                <a:latin typeface="+mn-lt"/>
                <a:ea typeface="+mn-ea"/>
                <a:cs typeface="+mn-cs"/>
              </a:rPr>
              <a:t>Tim.</a:t>
            </a:r>
            <a:r>
              <a:rPr lang="es-ES" sz="1200" kern="1200" dirty="0" smtClean="0">
                <a:solidFill>
                  <a:schemeClr val="tx1"/>
                </a:solidFill>
                <a:latin typeface="+mn-lt"/>
                <a:ea typeface="+mn-ea"/>
                <a:cs typeface="+mn-cs"/>
              </a:rPr>
              <a:t> 1:16; 4:19), sin duda, llegaron a existir por el uso de los hogares como lugares de reunión. El evangelio era predicado en ellos (</a:t>
            </a:r>
            <a:r>
              <a:rPr lang="es-ES" sz="1200" kern="1200" dirty="0" err="1" smtClean="0">
                <a:solidFill>
                  <a:schemeClr val="tx1"/>
                </a:solidFill>
                <a:latin typeface="+mn-lt"/>
                <a:ea typeface="+mn-ea"/>
                <a:cs typeface="+mn-cs"/>
              </a:rPr>
              <a:t>Hech</a:t>
            </a:r>
            <a:r>
              <a:rPr lang="es-ES" sz="1200" kern="1200" dirty="0" smtClean="0">
                <a:solidFill>
                  <a:schemeClr val="tx1"/>
                </a:solidFill>
                <a:latin typeface="+mn-lt"/>
                <a:ea typeface="+mn-ea"/>
                <a:cs typeface="+mn-cs"/>
              </a:rPr>
              <a:t>. 5:42; 20:20), y en ellos se celebraba la Cena del Señor (</a:t>
            </a:r>
            <a:r>
              <a:rPr lang="es-ES" sz="1200" kern="1200" dirty="0" err="1" smtClean="0">
                <a:solidFill>
                  <a:schemeClr val="tx1"/>
                </a:solidFill>
                <a:latin typeface="+mn-lt"/>
                <a:ea typeface="+mn-ea"/>
                <a:cs typeface="+mn-cs"/>
              </a:rPr>
              <a:t>Hech</a:t>
            </a:r>
            <a:r>
              <a:rPr lang="es-ES" sz="1200" kern="1200" dirty="0" smtClean="0">
                <a:solidFill>
                  <a:schemeClr val="tx1"/>
                </a:solidFill>
                <a:latin typeface="+mn-lt"/>
                <a:ea typeface="+mn-ea"/>
                <a:cs typeface="+mn-cs"/>
              </a:rPr>
              <a:t>. 2:46)”.</a:t>
            </a:r>
            <a:r>
              <a:rPr lang="pt-BR" dirty="0" smtClean="0"/>
              <a:t> </a:t>
            </a:r>
          </a:p>
          <a:p>
            <a:pPr>
              <a:spcBef>
                <a:spcPct val="0"/>
              </a:spcBef>
            </a:pPr>
            <a:endParaRPr lang="pt-BR" dirty="0" smtClean="0"/>
          </a:p>
        </p:txBody>
      </p:sp>
      <p:sp>
        <p:nvSpPr>
          <p:cNvPr id="39940"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B7191E-36EF-4FFE-9781-1FC834FDCCD5}" type="slidenum">
              <a:rPr lang="pt-BR"/>
              <a:pPr fontAlgn="base">
                <a:spcBef>
                  <a:spcPct val="0"/>
                </a:spcBef>
                <a:spcAft>
                  <a:spcPct val="0"/>
                </a:spcAft>
              </a:pPr>
              <a:t>26</a:t>
            </a:fld>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993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b="1" kern="1200" dirty="0" smtClean="0">
                <a:solidFill>
                  <a:schemeClr val="tx1"/>
                </a:solidFill>
                <a:latin typeface="+mn-lt"/>
                <a:ea typeface="+mn-ea"/>
                <a:cs typeface="+mn-cs"/>
              </a:rPr>
              <a:t>Casas con propósito de Dios</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Martin es de la siguiente opinión:</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“Los movimientos de renovación y de revitalización del concepto iglesia en casas generalmente se han acompañado uno al otro. Un ejemplo notable de la historia es el movimiento anabaptista del siglo XVI. Ellos tenían encuentros de comunión en las casas, no solo porque era ilegal y peligroso mantener encuentros públicos, sino también porque ellos reconocían el valor de este patrón del Nuevo Testamento. Grupos pequeños que funcionaban como iglesias en casas fueron la fuerza del movimiento metodista. Hoy, grupos intencionales cara a cara están surgiendo en muchos lugares del mundo como la más viable forma de iglesia”.</a:t>
            </a:r>
            <a:endParaRPr lang="pt-BR" sz="1200" kern="1200" dirty="0" smtClean="0">
              <a:solidFill>
                <a:schemeClr val="tx1"/>
              </a:solidFill>
              <a:latin typeface="+mn-lt"/>
              <a:ea typeface="+mn-ea"/>
              <a:cs typeface="+mn-cs"/>
            </a:endParaRPr>
          </a:p>
          <a:p>
            <a:r>
              <a:rPr lang="es-ES" sz="1200" kern="1200" dirty="0" err="1" smtClean="0">
                <a:solidFill>
                  <a:schemeClr val="tx1"/>
                </a:solidFill>
                <a:latin typeface="+mn-lt"/>
                <a:ea typeface="+mn-ea"/>
                <a:cs typeface="+mn-cs"/>
              </a:rPr>
              <a:t>Beckham</a:t>
            </a:r>
            <a:r>
              <a:rPr lang="es-ES" sz="1200" kern="1200" dirty="0" smtClean="0">
                <a:solidFill>
                  <a:schemeClr val="tx1"/>
                </a:solidFill>
                <a:latin typeface="+mn-lt"/>
                <a:ea typeface="+mn-ea"/>
                <a:cs typeface="+mn-cs"/>
              </a:rPr>
              <a:t> entiende que “el modelo de la iglesia del Nuevo Testamento era ‘toda la iglesia’ y la ‘iglesia en las casas’. [...] El modelo básico de la iglesia del Nuevo Testamento nunca cambia”. John </a:t>
            </a:r>
            <a:r>
              <a:rPr lang="es-ES" sz="1200" kern="1200" dirty="0" err="1" smtClean="0">
                <a:solidFill>
                  <a:schemeClr val="tx1"/>
                </a:solidFill>
                <a:latin typeface="+mn-lt"/>
                <a:ea typeface="+mn-ea"/>
                <a:cs typeface="+mn-cs"/>
              </a:rPr>
              <a:t>Mallison</a:t>
            </a:r>
            <a:r>
              <a:rPr lang="es-ES" sz="1200" kern="1200" dirty="0" smtClean="0">
                <a:solidFill>
                  <a:schemeClr val="tx1"/>
                </a:solidFill>
                <a:latin typeface="+mn-lt"/>
                <a:ea typeface="+mn-ea"/>
                <a:cs typeface="+mn-cs"/>
              </a:rPr>
              <a:t> también se pronuncia, diciendo: “Es casi cierto que toda mención de una iglesia o encuentro local, sea para la adoración o para la comunión, es en realidad una referencia a un encuentro de la iglesia en una casa”.</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Y </a:t>
            </a:r>
            <a:r>
              <a:rPr lang="es-ES" sz="1200" kern="1200" dirty="0" err="1" smtClean="0">
                <a:solidFill>
                  <a:schemeClr val="tx1"/>
                </a:solidFill>
                <a:latin typeface="+mn-lt"/>
                <a:ea typeface="+mn-ea"/>
                <a:cs typeface="+mn-cs"/>
              </a:rPr>
              <a:t>Comiskey</a:t>
            </a:r>
            <a:r>
              <a:rPr lang="es-ES" sz="1200" kern="1200" dirty="0" smtClean="0">
                <a:solidFill>
                  <a:schemeClr val="tx1"/>
                </a:solidFill>
                <a:latin typeface="+mn-lt"/>
                <a:ea typeface="+mn-ea"/>
                <a:cs typeface="+mn-cs"/>
              </a:rPr>
              <a:t>, uno de los más respetados y citados especialistas del mismo movimiento, en su disertación doctoral concuerda con </a:t>
            </a:r>
            <a:r>
              <a:rPr lang="es-ES" sz="1200" kern="1200" dirty="0" err="1" smtClean="0">
                <a:solidFill>
                  <a:schemeClr val="tx1"/>
                </a:solidFill>
                <a:latin typeface="+mn-lt"/>
                <a:ea typeface="+mn-ea"/>
                <a:cs typeface="+mn-cs"/>
              </a:rPr>
              <a:t>Beckham</a:t>
            </a:r>
            <a:r>
              <a:rPr lang="es-ES" sz="1200" kern="1200" dirty="0" smtClean="0">
                <a:solidFill>
                  <a:schemeClr val="tx1"/>
                </a:solidFill>
                <a:latin typeface="+mn-lt"/>
                <a:ea typeface="+mn-ea"/>
                <a:cs typeface="+mn-cs"/>
              </a:rPr>
              <a:t>, al presentar las palabras de J. </a:t>
            </a:r>
            <a:r>
              <a:rPr lang="es-ES" sz="1200" kern="1200" dirty="0" err="1" smtClean="0">
                <a:solidFill>
                  <a:schemeClr val="tx1"/>
                </a:solidFill>
                <a:latin typeface="+mn-lt"/>
                <a:ea typeface="+mn-ea"/>
                <a:cs typeface="+mn-cs"/>
              </a:rPr>
              <a:t>Goetzmann</a:t>
            </a:r>
            <a:r>
              <a:rPr lang="es-ES" sz="1200" kern="1200" dirty="0" smtClean="0">
                <a:solidFill>
                  <a:schemeClr val="tx1"/>
                </a:solidFill>
                <a:latin typeface="+mn-lt"/>
                <a:ea typeface="+mn-ea"/>
                <a:cs typeface="+mn-cs"/>
              </a:rPr>
              <a:t>:</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“De hecho, lo que se puede entender por la idea ‘familia de Dios’ llegó a existir en la primitiva comunidad cristiana a través de las iglesias en las casas. La familia como una comunidad [...] formaba la comunidad menor y la base de las congregaciones. Las iglesias en casas mencionadas en el Nuevo Testamento (</a:t>
            </a:r>
            <a:r>
              <a:rPr lang="es-ES" sz="1200" kern="1200" dirty="0" err="1" smtClean="0">
                <a:solidFill>
                  <a:schemeClr val="tx1"/>
                </a:solidFill>
                <a:latin typeface="+mn-lt"/>
                <a:ea typeface="+mn-ea"/>
                <a:cs typeface="+mn-cs"/>
              </a:rPr>
              <a:t>Hech</a:t>
            </a:r>
            <a:r>
              <a:rPr lang="es-ES" sz="1200" kern="1200" dirty="0" smtClean="0">
                <a:solidFill>
                  <a:schemeClr val="tx1"/>
                </a:solidFill>
                <a:latin typeface="+mn-lt"/>
                <a:ea typeface="+mn-ea"/>
                <a:cs typeface="+mn-cs"/>
              </a:rPr>
              <a:t>. 11:14; 16:15, 31, 34; 18:8; 1 </a:t>
            </a:r>
            <a:r>
              <a:rPr lang="es-ES" sz="1200" kern="1200" dirty="0" err="1" smtClean="0">
                <a:solidFill>
                  <a:schemeClr val="tx1"/>
                </a:solidFill>
                <a:latin typeface="+mn-lt"/>
                <a:ea typeface="+mn-ea"/>
                <a:cs typeface="+mn-cs"/>
              </a:rPr>
              <a:t>Cor.</a:t>
            </a:r>
            <a:r>
              <a:rPr lang="es-ES" sz="1200" kern="1200" dirty="0" smtClean="0">
                <a:solidFill>
                  <a:schemeClr val="tx1"/>
                </a:solidFill>
                <a:latin typeface="+mn-lt"/>
                <a:ea typeface="+mn-ea"/>
                <a:cs typeface="+mn-cs"/>
              </a:rPr>
              <a:t> 1:16; </a:t>
            </a:r>
            <a:r>
              <a:rPr lang="es-ES" sz="1200" kern="1200" dirty="0" err="1" smtClean="0">
                <a:solidFill>
                  <a:schemeClr val="tx1"/>
                </a:solidFill>
                <a:latin typeface="+mn-lt"/>
                <a:ea typeface="+mn-ea"/>
                <a:cs typeface="+mn-cs"/>
              </a:rPr>
              <a:t>File</a:t>
            </a:r>
            <a:r>
              <a:rPr lang="es-ES" sz="1200" kern="1200" dirty="0" smtClean="0">
                <a:solidFill>
                  <a:schemeClr val="tx1"/>
                </a:solidFill>
                <a:latin typeface="+mn-lt"/>
                <a:ea typeface="+mn-ea"/>
                <a:cs typeface="+mn-cs"/>
              </a:rPr>
              <a:t>. 2; 1 </a:t>
            </a:r>
            <a:r>
              <a:rPr lang="es-ES" sz="1200" kern="1200" dirty="0" err="1" smtClean="0">
                <a:solidFill>
                  <a:schemeClr val="tx1"/>
                </a:solidFill>
                <a:latin typeface="+mn-lt"/>
                <a:ea typeface="+mn-ea"/>
                <a:cs typeface="+mn-cs"/>
              </a:rPr>
              <a:t>Tim.</a:t>
            </a:r>
            <a:r>
              <a:rPr lang="es-ES" sz="1200" kern="1200" dirty="0" smtClean="0">
                <a:solidFill>
                  <a:schemeClr val="tx1"/>
                </a:solidFill>
                <a:latin typeface="+mn-lt"/>
                <a:ea typeface="+mn-ea"/>
                <a:cs typeface="+mn-cs"/>
              </a:rPr>
              <a:t> 1:16; 4:19), sin duda, llegaron a existir por el uso de los hogares como lugares de reunión. El evangelio era predicado en ellos (</a:t>
            </a:r>
            <a:r>
              <a:rPr lang="es-ES" sz="1200" kern="1200" dirty="0" err="1" smtClean="0">
                <a:solidFill>
                  <a:schemeClr val="tx1"/>
                </a:solidFill>
                <a:latin typeface="+mn-lt"/>
                <a:ea typeface="+mn-ea"/>
                <a:cs typeface="+mn-cs"/>
              </a:rPr>
              <a:t>Hech</a:t>
            </a:r>
            <a:r>
              <a:rPr lang="es-ES" sz="1200" kern="1200" dirty="0" smtClean="0">
                <a:solidFill>
                  <a:schemeClr val="tx1"/>
                </a:solidFill>
                <a:latin typeface="+mn-lt"/>
                <a:ea typeface="+mn-ea"/>
                <a:cs typeface="+mn-cs"/>
              </a:rPr>
              <a:t>. 5:42; 20:20), y en ellos se celebraba la Cena del Señor (</a:t>
            </a:r>
            <a:r>
              <a:rPr lang="es-ES" sz="1200" kern="1200" dirty="0" err="1" smtClean="0">
                <a:solidFill>
                  <a:schemeClr val="tx1"/>
                </a:solidFill>
                <a:latin typeface="+mn-lt"/>
                <a:ea typeface="+mn-ea"/>
                <a:cs typeface="+mn-cs"/>
              </a:rPr>
              <a:t>Hech</a:t>
            </a:r>
            <a:r>
              <a:rPr lang="es-ES" sz="1200" kern="1200" dirty="0" smtClean="0">
                <a:solidFill>
                  <a:schemeClr val="tx1"/>
                </a:solidFill>
                <a:latin typeface="+mn-lt"/>
                <a:ea typeface="+mn-ea"/>
                <a:cs typeface="+mn-cs"/>
              </a:rPr>
              <a:t>. 2:46)”.</a:t>
            </a:r>
            <a:r>
              <a:rPr lang="pt-BR" dirty="0" smtClean="0"/>
              <a:t> </a:t>
            </a:r>
          </a:p>
          <a:p>
            <a:pPr>
              <a:spcBef>
                <a:spcPct val="0"/>
              </a:spcBef>
            </a:pPr>
            <a:endParaRPr lang="pt-BR" dirty="0" smtClean="0"/>
          </a:p>
        </p:txBody>
      </p:sp>
      <p:sp>
        <p:nvSpPr>
          <p:cNvPr id="39940"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B7191E-36EF-4FFE-9781-1FC834FDCCD5}" type="slidenum">
              <a:rPr lang="pt-BR"/>
              <a:pPr fontAlgn="base">
                <a:spcBef>
                  <a:spcPct val="0"/>
                </a:spcBef>
                <a:spcAft>
                  <a:spcPct val="0"/>
                </a:spcAft>
              </a:pPr>
              <a:t>27</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096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s-ES" sz="1200" b="1" kern="1200" dirty="0" smtClean="0">
                <a:solidFill>
                  <a:schemeClr val="tx1"/>
                </a:solidFill>
                <a:latin typeface="+mn-lt"/>
                <a:ea typeface="+mn-ea"/>
                <a:cs typeface="+mn-cs"/>
              </a:rPr>
              <a:t>Conclusión </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Las evidencias del estudio realizado en relación con los grupos pequeños en el Nuevo Testamento ofrecen indicadores consistentes para aceptar que el movimiento de grupos pequeños en la Iglesia Adventista del Séptimo Día sigue un camino bíblico.</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Tal vez, la costumbre de citar ciertos textos bíblicos con el fin de demostrar el origen divino de los grupos pequeños se deba a la dificultad de establecer una definición consistente y compatible para aquellos. Posiblemente, la visión simplista y precaria sobre lo que son los grupos pequeños precipite la utilización de estos textos de manera inadecuada, comprometiendo y dificultando, innecesariamente, su justificativa bíblica. Sin embargo, los mismos textos contienen un mensaje consistente, al aclarar que la iglesia del Nuevo Testamento tenía un camino, un sendero, una historia, que no pueden ser separados de su contexto bíblico. El cristianismo apostólico y la iglesia Cristiana de los primeros siglos operaban como iglesias en casas, reunidas en la “comunión, en el compartir el pan y en las oraciones”, en los hogares de los cristianos, en grupos pequeños.</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pt-BR"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Preguntas para la reflexión </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1. ¿Qué fundamentos bíblicos tenemos en el Nuevo Testamento para apoyar la modalidad de grupos pequeños?</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2. ¿Qué lecciones podemos extraer del círculo apostólico de Jesús para los grupos pequeños de hoy?</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3. ¿Cuál es la importancia de las casas, como lugares de adoración?</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4. ¿Cuál es la principal lección que aprendió usted por medio del estudio de este capítulo?</a:t>
            </a:r>
            <a:endParaRPr lang="pt-BR" dirty="0" smtClean="0"/>
          </a:p>
          <a:p>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endParaRPr lang="pt-BR" dirty="0" smtClean="0"/>
          </a:p>
        </p:txBody>
      </p:sp>
      <p:sp>
        <p:nvSpPr>
          <p:cNvPr id="4096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03BC71-23A0-43AB-88D8-39D0C8F2D2EE}" type="slidenum">
              <a:rPr lang="pt-BR"/>
              <a:pPr fontAlgn="base">
                <a:spcBef>
                  <a:spcPct val="0"/>
                </a:spcBef>
                <a:spcAft>
                  <a:spcPct val="0"/>
                </a:spcAft>
              </a:pPr>
              <a:t>28</a:t>
            </a:fld>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096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s-ES" sz="1200" b="1" kern="1200" dirty="0" smtClean="0">
                <a:solidFill>
                  <a:schemeClr val="tx1"/>
                </a:solidFill>
                <a:latin typeface="+mn-lt"/>
                <a:ea typeface="+mn-ea"/>
                <a:cs typeface="+mn-cs"/>
              </a:rPr>
              <a:t>Conclusión </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Las evidencias del estudio realizado en relación con los grupos pequeños en el Nuevo Testamento ofrecen indicadores consistentes para aceptar que el movimiento de grupos pequeños en la Iglesia Adventista del Séptimo Día sigue un camino bíblico.</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Tal vez, la costumbre de citar ciertos textos bíblicos con el fin de demostrar el origen divino de los grupos pequeños se deba a la dificultad de establecer una definición consistente y compatible para aquellos. Posiblemente, la visión simplista y precaria sobre lo que son los grupos pequeños precipite la utilización de estos textos de manera inadecuada, comprometiendo y dificultando, innecesariamente, su justificativa bíblica. Sin embargo, los mismos textos contienen un mensaje consistente, al aclarar que la iglesia del Nuevo Testamento tenía un camino, un sendero, una historia, que no pueden ser separados de su contexto bíblico. El cristianismo apostólico y la iglesia Cristiana de los primeros siglos operaban como iglesias en casas, reunidas en la “comunión, en el compartir el pan y en las oraciones”, en los hogares de los cristianos, en grupos pequeños.</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a:t>
            </a:r>
            <a:endParaRPr lang="pt-BR"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Preguntas para la reflexión </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1. ¿Qué fundamentos bíblicos tenemos en el Nuevo Testamento para apoyar la modalidad de grupos pequeños?</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2. ¿Qué lecciones podemos extraer del círculo apostólico de Jesús para los grupos pequeños de hoy?</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3. ¿Cuál es la importancia de las casas, como lugares de adoración?</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4. ¿Cuál es la principal lección que aprendió usted por medio del estudio de este capítulo?</a:t>
            </a:r>
            <a:endParaRPr lang="pt-BR" dirty="0" smtClean="0"/>
          </a:p>
          <a:p>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endParaRPr lang="pt-BR" dirty="0" smtClean="0"/>
          </a:p>
        </p:txBody>
      </p:sp>
      <p:sp>
        <p:nvSpPr>
          <p:cNvPr id="4096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03BC71-23A0-43AB-88D8-39D0C8F2D2EE}" type="slidenum">
              <a:rPr lang="pt-BR"/>
              <a:pPr fontAlgn="base">
                <a:spcBef>
                  <a:spcPct val="0"/>
                </a:spcBef>
                <a:spcAft>
                  <a:spcPct val="0"/>
                </a:spcAft>
              </a:pPr>
              <a:t>29</a:t>
            </a:fld>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198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s-ES" sz="1200" b="1" kern="1200" dirty="0" smtClean="0">
                <a:solidFill>
                  <a:schemeClr val="tx1"/>
                </a:solidFill>
                <a:latin typeface="+mn-lt"/>
                <a:ea typeface="+mn-ea"/>
                <a:cs typeface="+mn-cs"/>
              </a:rPr>
              <a:t>Preguntas para la reflexión </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1. ¿Qué fundamentos bíblicos tenemos en el Nuevo Testamento para apoyar la modalidad de grupos pequeños?</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2. ¿Qué lecciones podemos extraer del círculo apostólico de Jesús para los grupos pequeños de hoy?</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3. ¿Cuál es la importancia de las casas, como lugares de adoración?</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4. ¿Cuál es la principal lección que aprendió usted por medio del estudio de este capítulo?</a:t>
            </a:r>
            <a:endParaRPr lang="pt-BR" dirty="0" smtClean="0"/>
          </a:p>
          <a:p>
            <a:pPr>
              <a:spcBef>
                <a:spcPct val="0"/>
              </a:spcBef>
            </a:pPr>
            <a:endParaRPr lang="pt-BR" dirty="0" smtClean="0"/>
          </a:p>
        </p:txBody>
      </p:sp>
      <p:sp>
        <p:nvSpPr>
          <p:cNvPr id="41988"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32CAF0-529E-4FE9-A77D-E2FBADFCAC24}" type="slidenum">
              <a:rPr lang="pt-BR"/>
              <a:pPr fontAlgn="base">
                <a:spcBef>
                  <a:spcPct val="0"/>
                </a:spcBef>
                <a:spcAft>
                  <a:spcPct val="0"/>
                </a:spcAft>
              </a:pPr>
              <a:t>30</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560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smtClean="0">
                <a:solidFill>
                  <a:schemeClr val="tx1"/>
                </a:solidFill>
                <a:latin typeface="+mn-lt"/>
                <a:ea typeface="+mn-ea"/>
                <a:cs typeface="+mn-cs"/>
              </a:rPr>
              <a:t>Sin ambigüedades, </a:t>
            </a:r>
            <a:r>
              <a:rPr lang="es-ES" sz="1200" kern="1200" dirty="0" err="1" smtClean="0">
                <a:solidFill>
                  <a:schemeClr val="tx1"/>
                </a:solidFill>
                <a:latin typeface="+mn-lt"/>
                <a:ea typeface="+mn-ea"/>
                <a:cs typeface="+mn-cs"/>
              </a:rPr>
              <a:t>Darin</a:t>
            </a:r>
            <a:r>
              <a:rPr lang="es-ES" sz="1200" kern="1200" dirty="0" smtClean="0">
                <a:solidFill>
                  <a:schemeClr val="tx1"/>
                </a:solidFill>
                <a:latin typeface="+mn-lt"/>
                <a:ea typeface="+mn-ea"/>
                <a:cs typeface="+mn-cs"/>
              </a:rPr>
              <a:t> Kennedy colocó sobre la palestra una cuestión importante, al declarar que siempre existe un peligro cuando, en cuestiones religiosas, la práctica antecede a la teología. Hay una posibilidad de que los grupos pequeños se hayan desarrollado sin una fundamentación bíblica y teológica para sostenerlos. La urgencia de tener un programa de éxito pudo haber contribuido para su vulnerabilidad. Es como si el tren llegase antes que los rieles: puede llegar, pero probablemente no hará otro viaje. Apenas como ilustración, podemos aceptar que los rieles son la base bíblica y teológica, y el trayecto su propia historia</a:t>
            </a:r>
            <a:r>
              <a:rPr lang="pt-BR" dirty="0" smtClean="0"/>
              <a:t> </a:t>
            </a:r>
            <a:r>
              <a:rPr lang="es-AR" sz="1200" kern="1200" dirty="0" err="1" smtClean="0">
                <a:solidFill>
                  <a:schemeClr val="tx1"/>
                </a:solidFill>
                <a:latin typeface="+mn-lt"/>
                <a:ea typeface="+mn-ea"/>
                <a:cs typeface="+mn-cs"/>
              </a:rPr>
              <a:t>Darin</a:t>
            </a:r>
            <a:r>
              <a:rPr lang="es-AR" sz="1200" kern="1200" dirty="0" smtClean="0">
                <a:solidFill>
                  <a:schemeClr val="tx1"/>
                </a:solidFill>
                <a:latin typeface="+mn-lt"/>
                <a:ea typeface="+mn-ea"/>
                <a:cs typeface="+mn-cs"/>
              </a:rPr>
              <a:t> Kennedy, “A </a:t>
            </a:r>
            <a:r>
              <a:rPr lang="es-AR" sz="1200" kern="1200" dirty="0" err="1" smtClean="0">
                <a:solidFill>
                  <a:schemeClr val="tx1"/>
                </a:solidFill>
                <a:latin typeface="+mn-lt"/>
                <a:ea typeface="+mn-ea"/>
                <a:cs typeface="+mn-cs"/>
              </a:rPr>
              <a:t>Theology</a:t>
            </a:r>
            <a:r>
              <a:rPr lang="es-AR" sz="1200" kern="1200" dirty="0" smtClean="0">
                <a:solidFill>
                  <a:schemeClr val="tx1"/>
                </a:solidFill>
                <a:latin typeface="+mn-lt"/>
                <a:ea typeface="+mn-ea"/>
                <a:cs typeface="+mn-cs"/>
              </a:rPr>
              <a:t> of Small </a:t>
            </a:r>
            <a:r>
              <a:rPr lang="es-AR" sz="1200" kern="1200" dirty="0" err="1" smtClean="0">
                <a:solidFill>
                  <a:schemeClr val="tx1"/>
                </a:solidFill>
                <a:latin typeface="+mn-lt"/>
                <a:ea typeface="+mn-ea"/>
                <a:cs typeface="+mn-cs"/>
              </a:rPr>
              <a:t>Groups</a:t>
            </a:r>
            <a:r>
              <a:rPr lang="es-AR" sz="1200" kern="1200" dirty="0" smtClean="0">
                <a:solidFill>
                  <a:schemeClr val="tx1"/>
                </a:solidFill>
                <a:latin typeface="+mn-lt"/>
                <a:ea typeface="+mn-ea"/>
                <a:cs typeface="+mn-cs"/>
              </a:rPr>
              <a:t>” [La teología de los grupos pequeños], </a:t>
            </a:r>
            <a:r>
              <a:rPr lang="es-AR" sz="1200" i="1" kern="1200" dirty="0" err="1" smtClean="0">
                <a:solidFill>
                  <a:schemeClr val="tx1"/>
                </a:solidFill>
                <a:latin typeface="+mn-lt"/>
                <a:ea typeface="+mn-ea"/>
                <a:cs typeface="+mn-cs"/>
              </a:rPr>
              <a:t>Restoration</a:t>
            </a:r>
            <a:r>
              <a:rPr lang="es-AR" sz="1200" i="1" kern="1200" dirty="0" smtClean="0">
                <a:solidFill>
                  <a:schemeClr val="tx1"/>
                </a:solidFill>
                <a:latin typeface="+mn-lt"/>
                <a:ea typeface="+mn-ea"/>
                <a:cs typeface="+mn-cs"/>
              </a:rPr>
              <a:t> </a:t>
            </a:r>
            <a:r>
              <a:rPr lang="es-AR" sz="1200" i="1" kern="1200" dirty="0" err="1" smtClean="0">
                <a:solidFill>
                  <a:schemeClr val="tx1"/>
                </a:solidFill>
                <a:latin typeface="+mn-lt"/>
                <a:ea typeface="+mn-ea"/>
                <a:cs typeface="+mn-cs"/>
              </a:rPr>
              <a:t>Quarterly</a:t>
            </a:r>
            <a:r>
              <a:rPr lang="es-AR" sz="1200" kern="1200" dirty="0" smtClean="0">
                <a:solidFill>
                  <a:schemeClr val="tx1"/>
                </a:solidFill>
                <a:latin typeface="+mn-lt"/>
                <a:ea typeface="+mn-ea"/>
                <a:cs typeface="+mn-cs"/>
              </a:rPr>
              <a:t> 38, N</a:t>
            </a:r>
            <a:r>
              <a:rPr lang="es-AR" sz="1200" kern="1200" baseline="30000" dirty="0" smtClean="0">
                <a:solidFill>
                  <a:schemeClr val="tx1"/>
                </a:solidFill>
                <a:latin typeface="+mn-lt"/>
                <a:ea typeface="+mn-ea"/>
                <a:cs typeface="+mn-cs"/>
              </a:rPr>
              <a:t>o</a:t>
            </a:r>
            <a:r>
              <a:rPr lang="es-AR" sz="1200" kern="1200" dirty="0" smtClean="0">
                <a:solidFill>
                  <a:schemeClr val="tx1"/>
                </a:solidFill>
                <a:latin typeface="+mn-lt"/>
                <a:ea typeface="+mn-ea"/>
                <a:cs typeface="+mn-cs"/>
              </a:rPr>
              <a:t> 3 (1996), p. 178. </a:t>
            </a:r>
            <a:endParaRPr lang="pt-BR" sz="1200" kern="1200" dirty="0">
              <a:solidFill>
                <a:schemeClr val="tx1"/>
              </a:solidFill>
              <a:latin typeface="+mn-lt"/>
              <a:ea typeface="+mn-ea"/>
              <a:cs typeface="+mn-cs"/>
            </a:endParaRPr>
          </a:p>
        </p:txBody>
      </p:sp>
      <p:sp>
        <p:nvSpPr>
          <p:cNvPr id="2560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7B70A7-AC62-4839-99FD-6221098BF902}" type="slidenum">
              <a:rPr lang="pt-BR"/>
              <a:pPr fontAlgn="base">
                <a:spcBef>
                  <a:spcPct val="0"/>
                </a:spcBef>
                <a:spcAft>
                  <a:spcPct val="0"/>
                </a:spcAft>
              </a:pPr>
              <a:t>4</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662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b="1" dirty="0" smtClean="0"/>
              <a:t>Prática bíblica </a:t>
            </a:r>
            <a:endParaRPr lang="pt-BR" dirty="0" smtClean="0"/>
          </a:p>
          <a:p>
            <a:pPr>
              <a:spcBef>
                <a:spcPct val="0"/>
              </a:spcBef>
            </a:pPr>
            <a:endParaRPr lang="pt-BR" dirty="0" smtClean="0"/>
          </a:p>
          <a:p>
            <a:r>
              <a:rPr lang="es-ES" sz="1200" kern="1200" dirty="0" smtClean="0">
                <a:solidFill>
                  <a:schemeClr val="tx1"/>
                </a:solidFill>
                <a:latin typeface="+mn-lt"/>
                <a:ea typeface="+mn-ea"/>
                <a:cs typeface="+mn-cs"/>
              </a:rPr>
              <a:t>Los pequeños grupos son uno de esos movimientos consistentes que se difunden por el mundo, antes de afirmarse bíblica y teológicamente. Un análisis no tan riguroso sobre su desarrollo dejará ver que su crecimiento y consistencia no fueron acompañados por una teología bíblica. Eso es obvio desde que la proliferación de la religiosidad cristiana también favoreció el surgimiento de muchas iglesias con una teología confusa y un uso del texto bíblico con inmensa libertad. Algunas de esas denominaciones han tenido un reconocido suceso en programas de crecimiento con pequeños grupos, y atrajeron sobre sí a otros movimientos religiosos, incluso iglesias históricas y tradicionales que, en el deseo de experimentar un rápido desarrollo, no evaluaron con la necesaria atención los riesgos de los modelos y los métodos practicados.</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No es una tarea fácil descubrir que la modalidad de los grupos pequeños tiene sus fundamentos en el texto bíblico; muchos estudiosos concuerdan con eso. También, es verdadero que no se encuentra, en el Nuevo Testamento, una cláusula normativa en la que se determine la práctica de los grupos pequeños; pero están allí, enclavados en el texto bíblico. Es verdad, como advierte Kennedy, que formar grupos pequeños solamente porque la iglesia apostólica lo llevó a cabo no es suficiente. Pero, tampoco se puede ignorar por qué la iglesia apostólica lo practicó; además de esto, no se puede disimular que lo hizo.</a:t>
            </a:r>
            <a:endParaRPr lang="pt-BR"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Gareth Weldon </a:t>
            </a:r>
            <a:r>
              <a:rPr lang="en-US" sz="1200" kern="1200" dirty="0" err="1" smtClean="0">
                <a:solidFill>
                  <a:schemeClr val="tx1"/>
                </a:solidFill>
                <a:latin typeface="+mn-lt"/>
                <a:ea typeface="+mn-ea"/>
                <a:cs typeface="+mn-cs"/>
              </a:rPr>
              <a:t>Icenogle</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Biblical Foundation for Small Group Ministry</a:t>
            </a:r>
            <a:r>
              <a:rPr lang="en-US" sz="1200" kern="1200" dirty="0" smtClean="0">
                <a:solidFill>
                  <a:schemeClr val="tx1"/>
                </a:solidFill>
                <a:latin typeface="+mn-lt"/>
                <a:ea typeface="+mn-ea"/>
                <a:cs typeface="+mn-cs"/>
              </a:rPr>
              <a:t>:</a:t>
            </a:r>
            <a:r>
              <a:rPr lang="en-US" sz="1200" i="1" kern="1200" dirty="0" smtClean="0">
                <a:solidFill>
                  <a:schemeClr val="tx1"/>
                </a:solidFill>
                <a:latin typeface="+mn-lt"/>
                <a:ea typeface="+mn-ea"/>
                <a:cs typeface="+mn-cs"/>
              </a:rPr>
              <a:t> An </a:t>
            </a:r>
            <a:r>
              <a:rPr lang="en-US" sz="1200" i="1" kern="1200" dirty="0" err="1" smtClean="0">
                <a:solidFill>
                  <a:schemeClr val="tx1"/>
                </a:solidFill>
                <a:latin typeface="+mn-lt"/>
                <a:ea typeface="+mn-ea"/>
                <a:cs typeface="+mn-cs"/>
              </a:rPr>
              <a:t>Integrational</a:t>
            </a:r>
            <a:r>
              <a:rPr lang="en-US" sz="1200" i="1" kern="1200" dirty="0" smtClean="0">
                <a:solidFill>
                  <a:schemeClr val="tx1"/>
                </a:solidFill>
                <a:latin typeface="+mn-lt"/>
                <a:ea typeface="+mn-ea"/>
                <a:cs typeface="+mn-cs"/>
              </a:rPr>
              <a:t> Approach </a:t>
            </a:r>
            <a:r>
              <a:rPr lang="en-US" sz="1200" kern="1200" dirty="0" smtClean="0">
                <a:solidFill>
                  <a:schemeClr val="tx1"/>
                </a:solidFill>
                <a:latin typeface="+mn-lt"/>
                <a:ea typeface="+mn-ea"/>
                <a:cs typeface="+mn-cs"/>
              </a:rPr>
              <a:t>(Downers Grove, IL: </a:t>
            </a:r>
            <a:r>
              <a:rPr lang="en-US" sz="1200" kern="1200" dirty="0" err="1" smtClean="0">
                <a:solidFill>
                  <a:schemeClr val="tx1"/>
                </a:solidFill>
                <a:latin typeface="+mn-lt"/>
                <a:ea typeface="+mn-ea"/>
                <a:cs typeface="+mn-cs"/>
              </a:rPr>
              <a:t>InterVarsity</a:t>
            </a:r>
            <a:r>
              <a:rPr lang="en-US" sz="1200" kern="1200" dirty="0" smtClean="0">
                <a:solidFill>
                  <a:schemeClr val="tx1"/>
                </a:solidFill>
                <a:latin typeface="+mn-lt"/>
                <a:ea typeface="+mn-ea"/>
                <a:cs typeface="+mn-cs"/>
              </a:rPr>
              <a:t> Press, 1994), p. 21; Joel </a:t>
            </a:r>
            <a:r>
              <a:rPr lang="en-US" sz="1200" kern="1200" dirty="0" err="1" smtClean="0">
                <a:solidFill>
                  <a:schemeClr val="tx1"/>
                </a:solidFill>
                <a:latin typeface="+mn-lt"/>
                <a:ea typeface="+mn-ea"/>
                <a:cs typeface="+mn-cs"/>
              </a:rPr>
              <a:t>Comiskey</a:t>
            </a:r>
            <a:r>
              <a:rPr lang="en-US" sz="1200" kern="1200" dirty="0" smtClean="0">
                <a:solidFill>
                  <a:schemeClr val="tx1"/>
                </a:solidFill>
                <a:latin typeface="+mn-lt"/>
                <a:ea typeface="+mn-ea"/>
                <a:cs typeface="+mn-cs"/>
              </a:rPr>
              <a:t>, “A Cell-Based Ministry: A Positive Factor Church Growth in Latin America” (Ph.D. </a:t>
            </a:r>
            <a:r>
              <a:rPr lang="en-US" sz="1200" kern="1200" dirty="0" err="1" smtClean="0">
                <a:solidFill>
                  <a:schemeClr val="tx1"/>
                </a:solidFill>
                <a:latin typeface="+mn-lt"/>
                <a:ea typeface="+mn-ea"/>
                <a:cs typeface="+mn-cs"/>
              </a:rPr>
              <a:t>Tese</a:t>
            </a:r>
            <a:r>
              <a:rPr lang="en-US" sz="1200" kern="1200" dirty="0" smtClean="0">
                <a:solidFill>
                  <a:schemeClr val="tx1"/>
                </a:solidFill>
                <a:latin typeface="+mn-lt"/>
                <a:ea typeface="+mn-ea"/>
                <a:cs typeface="+mn-cs"/>
              </a:rPr>
              <a:t>, Fuller Theological Seminary, Pasadena, California, 1997), p. 22.</a:t>
            </a:r>
            <a:endParaRPr lang="pt-BR"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Kennedy, p. 178.</a:t>
            </a:r>
            <a:endParaRPr lang="pt-BR" sz="1200" kern="1200" dirty="0" smtClean="0">
              <a:solidFill>
                <a:schemeClr val="tx1"/>
              </a:solidFill>
              <a:latin typeface="+mn-lt"/>
              <a:ea typeface="+mn-ea"/>
              <a:cs typeface="+mn-cs"/>
            </a:endParaRPr>
          </a:p>
          <a:p>
            <a:pPr>
              <a:spcBef>
                <a:spcPct val="0"/>
              </a:spcBef>
            </a:pPr>
            <a:endParaRPr lang="pt-BR" dirty="0" smtClean="0"/>
          </a:p>
        </p:txBody>
      </p:sp>
      <p:sp>
        <p:nvSpPr>
          <p:cNvPr id="26628"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467BCD-E91B-45F2-BA86-E0CF59FF91AE}" type="slidenum">
              <a:rPr lang="pt-BR"/>
              <a:pPr fontAlgn="base">
                <a:spcBef>
                  <a:spcPct val="0"/>
                </a:spcBef>
                <a:spcAft>
                  <a:spcPct val="0"/>
                </a:spcAft>
              </a:pPr>
              <a:t>5</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662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b="1" dirty="0" smtClean="0"/>
              <a:t>Prática bíblica </a:t>
            </a:r>
            <a:endParaRPr lang="pt-BR" dirty="0" smtClean="0"/>
          </a:p>
          <a:p>
            <a:pPr>
              <a:spcBef>
                <a:spcPct val="0"/>
              </a:spcBef>
            </a:pPr>
            <a:endParaRPr lang="pt-BR" dirty="0" smtClean="0"/>
          </a:p>
          <a:p>
            <a:r>
              <a:rPr lang="es-ES" sz="1200" kern="1200" dirty="0" smtClean="0">
                <a:solidFill>
                  <a:schemeClr val="tx1"/>
                </a:solidFill>
                <a:latin typeface="+mn-lt"/>
                <a:ea typeface="+mn-ea"/>
                <a:cs typeface="+mn-cs"/>
              </a:rPr>
              <a:t>Los pequeños grupos son uno de esos movimientos consistentes que se difunden por el mundo, antes de afirmarse bíblica y teológicamente. Un análisis no tan riguroso sobre su desarrollo dejará ver que su crecimiento y consistencia no fueron acompañados por una teología bíblica. Eso es obvio desde que la proliferación de la religiosidad cristiana también favoreció el surgimiento de muchas iglesias con una teología confusa y un uso del texto bíblico con inmensa libertad. Algunas de esas denominaciones han tenido un reconocido suceso en programas de crecimiento con pequeños grupos, y atrajeron sobre sí a otros movimientos religiosos, incluso iglesias históricas y tradicionales que, en el deseo de experimentar un rápido desarrollo, no evaluaron con la necesaria atención los riesgos de los modelos y los métodos practicados.</a:t>
            </a:r>
            <a:endParaRPr lang="pt-BR"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No es una tarea fácil descubrir que la modalidad de los grupos pequeños tiene sus fundamentos en el texto bíblico; muchos estudiosos concuerdan con eso. También, es verdadero que no se encuentra, en el Nuevo Testamento, una cláusula normativa en la que se determine la práctica de los grupos pequeños; pero están allí, enclavados en el texto bíblico. Es verdad, como advierte Kennedy, que formar grupos pequeños solamente porque la iglesia apostólica lo llevó a cabo no es suficiente. Pero, tampoco se puede ignorar por qué la iglesia apostólica lo practicó; además de esto, no se puede disimular que lo hizo.</a:t>
            </a:r>
            <a:endParaRPr lang="pt-BR"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Gareth Weldon </a:t>
            </a:r>
            <a:r>
              <a:rPr lang="en-US" sz="1200" kern="1200" dirty="0" err="1" smtClean="0">
                <a:solidFill>
                  <a:schemeClr val="tx1"/>
                </a:solidFill>
                <a:latin typeface="+mn-lt"/>
                <a:ea typeface="+mn-ea"/>
                <a:cs typeface="+mn-cs"/>
              </a:rPr>
              <a:t>Icenogle</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Biblical Foundation for Small Group Ministry</a:t>
            </a:r>
            <a:r>
              <a:rPr lang="en-US" sz="1200" kern="1200" dirty="0" smtClean="0">
                <a:solidFill>
                  <a:schemeClr val="tx1"/>
                </a:solidFill>
                <a:latin typeface="+mn-lt"/>
                <a:ea typeface="+mn-ea"/>
                <a:cs typeface="+mn-cs"/>
              </a:rPr>
              <a:t>:</a:t>
            </a:r>
            <a:r>
              <a:rPr lang="en-US" sz="1200" i="1" kern="1200" dirty="0" smtClean="0">
                <a:solidFill>
                  <a:schemeClr val="tx1"/>
                </a:solidFill>
                <a:latin typeface="+mn-lt"/>
                <a:ea typeface="+mn-ea"/>
                <a:cs typeface="+mn-cs"/>
              </a:rPr>
              <a:t> An </a:t>
            </a:r>
            <a:r>
              <a:rPr lang="en-US" sz="1200" i="1" kern="1200" dirty="0" err="1" smtClean="0">
                <a:solidFill>
                  <a:schemeClr val="tx1"/>
                </a:solidFill>
                <a:latin typeface="+mn-lt"/>
                <a:ea typeface="+mn-ea"/>
                <a:cs typeface="+mn-cs"/>
              </a:rPr>
              <a:t>Integrational</a:t>
            </a:r>
            <a:r>
              <a:rPr lang="en-US" sz="1200" i="1" kern="1200" dirty="0" smtClean="0">
                <a:solidFill>
                  <a:schemeClr val="tx1"/>
                </a:solidFill>
                <a:latin typeface="+mn-lt"/>
                <a:ea typeface="+mn-ea"/>
                <a:cs typeface="+mn-cs"/>
              </a:rPr>
              <a:t> Approach </a:t>
            </a:r>
            <a:r>
              <a:rPr lang="en-US" sz="1200" kern="1200" dirty="0" smtClean="0">
                <a:solidFill>
                  <a:schemeClr val="tx1"/>
                </a:solidFill>
                <a:latin typeface="+mn-lt"/>
                <a:ea typeface="+mn-ea"/>
                <a:cs typeface="+mn-cs"/>
              </a:rPr>
              <a:t>(Downers Grove, IL: </a:t>
            </a:r>
            <a:r>
              <a:rPr lang="en-US" sz="1200" kern="1200" dirty="0" err="1" smtClean="0">
                <a:solidFill>
                  <a:schemeClr val="tx1"/>
                </a:solidFill>
                <a:latin typeface="+mn-lt"/>
                <a:ea typeface="+mn-ea"/>
                <a:cs typeface="+mn-cs"/>
              </a:rPr>
              <a:t>InterVarsity</a:t>
            </a:r>
            <a:r>
              <a:rPr lang="en-US" sz="1200" kern="1200" dirty="0" smtClean="0">
                <a:solidFill>
                  <a:schemeClr val="tx1"/>
                </a:solidFill>
                <a:latin typeface="+mn-lt"/>
                <a:ea typeface="+mn-ea"/>
                <a:cs typeface="+mn-cs"/>
              </a:rPr>
              <a:t> Press, 1994), p. 21; Joel </a:t>
            </a:r>
            <a:r>
              <a:rPr lang="en-US" sz="1200" kern="1200" dirty="0" err="1" smtClean="0">
                <a:solidFill>
                  <a:schemeClr val="tx1"/>
                </a:solidFill>
                <a:latin typeface="+mn-lt"/>
                <a:ea typeface="+mn-ea"/>
                <a:cs typeface="+mn-cs"/>
              </a:rPr>
              <a:t>Comiskey</a:t>
            </a:r>
            <a:r>
              <a:rPr lang="en-US" sz="1200" kern="1200" dirty="0" smtClean="0">
                <a:solidFill>
                  <a:schemeClr val="tx1"/>
                </a:solidFill>
                <a:latin typeface="+mn-lt"/>
                <a:ea typeface="+mn-ea"/>
                <a:cs typeface="+mn-cs"/>
              </a:rPr>
              <a:t>, “A Cell-Based Ministry: A Positive Factor Church Growth in Latin America” (Ph.D. </a:t>
            </a:r>
            <a:r>
              <a:rPr lang="en-US" sz="1200" kern="1200" dirty="0" err="1" smtClean="0">
                <a:solidFill>
                  <a:schemeClr val="tx1"/>
                </a:solidFill>
                <a:latin typeface="+mn-lt"/>
                <a:ea typeface="+mn-ea"/>
                <a:cs typeface="+mn-cs"/>
              </a:rPr>
              <a:t>Tese</a:t>
            </a:r>
            <a:r>
              <a:rPr lang="en-US" sz="1200" kern="1200" dirty="0" smtClean="0">
                <a:solidFill>
                  <a:schemeClr val="tx1"/>
                </a:solidFill>
                <a:latin typeface="+mn-lt"/>
                <a:ea typeface="+mn-ea"/>
                <a:cs typeface="+mn-cs"/>
              </a:rPr>
              <a:t>, Fuller Theological Seminary, Pasadena, California, 1997), p. 22.</a:t>
            </a:r>
            <a:endParaRPr lang="pt-BR"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Kennedy, p. 178.</a:t>
            </a:r>
            <a:endParaRPr lang="pt-BR" sz="1200" kern="1200" dirty="0" smtClean="0">
              <a:solidFill>
                <a:schemeClr val="tx1"/>
              </a:solidFill>
              <a:latin typeface="+mn-lt"/>
              <a:ea typeface="+mn-ea"/>
              <a:cs typeface="+mn-cs"/>
            </a:endParaRPr>
          </a:p>
          <a:p>
            <a:pPr>
              <a:spcBef>
                <a:spcPct val="0"/>
              </a:spcBef>
            </a:pPr>
            <a:endParaRPr lang="pt-BR" dirty="0" smtClean="0"/>
          </a:p>
        </p:txBody>
      </p:sp>
      <p:sp>
        <p:nvSpPr>
          <p:cNvPr id="26628"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467BCD-E91B-45F2-BA86-E0CF59FF91AE}" type="slidenum">
              <a:rPr lang="pt-BR"/>
              <a:pPr fontAlgn="base">
                <a:spcBef>
                  <a:spcPct val="0"/>
                </a:spcBef>
                <a:spcAft>
                  <a:spcPct val="0"/>
                </a:spcAft>
              </a:pPr>
              <a:t>6</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765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smtClean="0">
                <a:solidFill>
                  <a:schemeClr val="tx1"/>
                </a:solidFill>
                <a:latin typeface="+mn-lt"/>
                <a:ea typeface="+mn-ea"/>
                <a:cs typeface="+mn-cs"/>
              </a:rPr>
              <a:t>Jesús inicia su iglesia no como una organización, sino como un organismo, como un cuerpo: “el cuerpo de Cristo” (1 </a:t>
            </a:r>
            <a:r>
              <a:rPr lang="es-ES" sz="1200" kern="1200" dirty="0" err="1" smtClean="0">
                <a:solidFill>
                  <a:schemeClr val="tx1"/>
                </a:solidFill>
                <a:latin typeface="+mn-lt"/>
                <a:ea typeface="+mn-ea"/>
                <a:cs typeface="+mn-cs"/>
              </a:rPr>
              <a:t>Cor.</a:t>
            </a:r>
            <a:r>
              <a:rPr lang="es-ES" sz="1200" kern="1200" dirty="0" smtClean="0">
                <a:solidFill>
                  <a:schemeClr val="tx1"/>
                </a:solidFill>
                <a:latin typeface="+mn-lt"/>
                <a:ea typeface="+mn-ea"/>
                <a:cs typeface="+mn-cs"/>
              </a:rPr>
              <a:t> 12:27). Un organismo que llegará a ser vivo y operante dentro de sus funciones eclesiales, de acuerdo con sus dones (1 </a:t>
            </a:r>
            <a:r>
              <a:rPr lang="es-ES" sz="1200" kern="1200" dirty="0" err="1" smtClean="0">
                <a:solidFill>
                  <a:schemeClr val="tx1"/>
                </a:solidFill>
                <a:latin typeface="+mn-lt"/>
                <a:ea typeface="+mn-ea"/>
                <a:cs typeface="+mn-cs"/>
              </a:rPr>
              <a:t>Cor.</a:t>
            </a:r>
            <a:r>
              <a:rPr lang="es-ES" sz="1200" kern="1200" dirty="0" smtClean="0">
                <a:solidFill>
                  <a:schemeClr val="tx1"/>
                </a:solidFill>
                <a:latin typeface="+mn-lt"/>
                <a:ea typeface="+mn-ea"/>
                <a:cs typeface="+mn-cs"/>
              </a:rPr>
              <a:t> 12: 8-10). Jesucristo da inicio a su iglesia con el círculo apostólico, un pequeño grupo; y comienza este grupo reuniendo a los discípulos en torno de sí. El grupo pequeño no nace con el objetivo de incorporar a Cristo: ya nace como cuerpo de Cristo, como iglesia de Cristo, la iglesia “en Cristo” (Efe. 2:13). Antes de que los grupos pequeños sean organizados en torno de Cristo, Cristo los organiza en torno de sí mismo. En los evangelios, Jesús es el centro, la razón y el motivo de los grupos pequeños. </a:t>
            </a:r>
            <a:endParaRPr lang="pt-BR" sz="1200" kern="120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s-ES" sz="1200" kern="1200" dirty="0" smtClean="0">
                <a:solidFill>
                  <a:schemeClr val="tx1"/>
                </a:solidFill>
                <a:latin typeface="+mn-lt"/>
                <a:ea typeface="+mn-ea"/>
                <a:cs typeface="+mn-cs"/>
              </a:rPr>
              <a:t>Las palabras de Cristo, que los evangelios registran, ciertamente corresponden a lo que él deseó comunicar. Y declaró claramente: “Porque donde estén dos o tres se reúnen en mi nombre, allí estoy yo en medio de ellos” (</a:t>
            </a:r>
            <a:r>
              <a:rPr lang="es-ES" sz="1200" kern="1200" dirty="0" err="1" smtClean="0">
                <a:solidFill>
                  <a:schemeClr val="tx1"/>
                </a:solidFill>
                <a:latin typeface="+mn-lt"/>
                <a:ea typeface="+mn-ea"/>
                <a:cs typeface="+mn-cs"/>
              </a:rPr>
              <a:t>Mat.</a:t>
            </a:r>
            <a:r>
              <a:rPr lang="es-ES" sz="1200" kern="1200" dirty="0" smtClean="0">
                <a:solidFill>
                  <a:schemeClr val="tx1"/>
                </a:solidFill>
                <a:latin typeface="+mn-lt"/>
                <a:ea typeface="+mn-ea"/>
                <a:cs typeface="+mn-cs"/>
              </a:rPr>
              <a:t> 18:20). Cristo inicia, así, su ministerio reuniendo una comunidad espiritual alrededor de sí mismo, estableciendo entre ambos una relación íntima a través de los tiempos.</a:t>
            </a:r>
            <a:endParaRPr lang="pt-BR" sz="1200" kern="1200" dirty="0" smtClean="0">
              <a:solidFill>
                <a:schemeClr val="tx1"/>
              </a:solidFill>
              <a:latin typeface="+mn-lt"/>
              <a:ea typeface="+mn-ea"/>
              <a:cs typeface="+mn-cs"/>
            </a:endParaRPr>
          </a:p>
          <a:p>
            <a:endParaRPr lang="pt-BR" dirty="0" smtClean="0"/>
          </a:p>
        </p:txBody>
      </p:sp>
      <p:sp>
        <p:nvSpPr>
          <p:cNvPr id="27652"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474868-A6B0-4E07-AE21-B8FC07ED370C}" type="slidenum">
              <a:rPr lang="pt-BR"/>
              <a:pPr fontAlgn="base">
                <a:spcBef>
                  <a:spcPct val="0"/>
                </a:spcBef>
                <a:spcAft>
                  <a:spcPct val="0"/>
                </a:spcAft>
              </a:pPr>
              <a:t>7</a:t>
            </a:fld>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765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smtClean="0">
                <a:solidFill>
                  <a:schemeClr val="tx1"/>
                </a:solidFill>
                <a:latin typeface="+mn-lt"/>
                <a:ea typeface="+mn-ea"/>
                <a:cs typeface="+mn-cs"/>
              </a:rPr>
              <a:t>Jesús inicia su iglesia no como una organización, sino como un organismo, como un cuerpo: “el cuerpo de Cristo” (1 </a:t>
            </a:r>
            <a:r>
              <a:rPr lang="es-ES" sz="1200" kern="1200" dirty="0" err="1" smtClean="0">
                <a:solidFill>
                  <a:schemeClr val="tx1"/>
                </a:solidFill>
                <a:latin typeface="+mn-lt"/>
                <a:ea typeface="+mn-ea"/>
                <a:cs typeface="+mn-cs"/>
              </a:rPr>
              <a:t>Cor.</a:t>
            </a:r>
            <a:r>
              <a:rPr lang="es-ES" sz="1200" kern="1200" dirty="0" smtClean="0">
                <a:solidFill>
                  <a:schemeClr val="tx1"/>
                </a:solidFill>
                <a:latin typeface="+mn-lt"/>
                <a:ea typeface="+mn-ea"/>
                <a:cs typeface="+mn-cs"/>
              </a:rPr>
              <a:t> 12:27). Un organismo que llegará a ser vivo y operante dentro de sus funciones eclesiales, de acuerdo con sus dones (1 </a:t>
            </a:r>
            <a:r>
              <a:rPr lang="es-ES" sz="1200" kern="1200" dirty="0" err="1" smtClean="0">
                <a:solidFill>
                  <a:schemeClr val="tx1"/>
                </a:solidFill>
                <a:latin typeface="+mn-lt"/>
                <a:ea typeface="+mn-ea"/>
                <a:cs typeface="+mn-cs"/>
              </a:rPr>
              <a:t>Cor.</a:t>
            </a:r>
            <a:r>
              <a:rPr lang="es-ES" sz="1200" kern="1200" dirty="0" smtClean="0">
                <a:solidFill>
                  <a:schemeClr val="tx1"/>
                </a:solidFill>
                <a:latin typeface="+mn-lt"/>
                <a:ea typeface="+mn-ea"/>
                <a:cs typeface="+mn-cs"/>
              </a:rPr>
              <a:t> 12: 8-10). Jesucristo da inicio a su iglesia con el círculo apostólico, un pequeño grupo; y comienza este grupo reuniendo a los discípulos en torno de sí. El grupo pequeño no nace con el objetivo de incorporar a Cristo: ya nace como cuerpo de Cristo, como iglesia de Cristo, la iglesia “en Cristo” (Efe. 2:13). Antes de que los grupos pequeños sean organizados en torno de Cristo, Cristo los organiza en torno de sí mismo. En los evangelios, Jesús es el centro, la razón y el motivo de los grupos pequeños. </a:t>
            </a:r>
            <a:endParaRPr lang="pt-BR" sz="1200" kern="120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s-ES" sz="1200" kern="1200" dirty="0" smtClean="0">
                <a:solidFill>
                  <a:schemeClr val="tx1"/>
                </a:solidFill>
                <a:latin typeface="+mn-lt"/>
                <a:ea typeface="+mn-ea"/>
                <a:cs typeface="+mn-cs"/>
              </a:rPr>
              <a:t>Las palabras de Cristo, que los evangelios registran, ciertamente corresponden a lo que él deseó comunicar. Y declaró claramente: “Porque donde estén dos o tres se reúnen en mi nombre, allí estoy yo en medio de ellos” (</a:t>
            </a:r>
            <a:r>
              <a:rPr lang="es-ES" sz="1200" kern="1200" dirty="0" err="1" smtClean="0">
                <a:solidFill>
                  <a:schemeClr val="tx1"/>
                </a:solidFill>
                <a:latin typeface="+mn-lt"/>
                <a:ea typeface="+mn-ea"/>
                <a:cs typeface="+mn-cs"/>
              </a:rPr>
              <a:t>Mat.</a:t>
            </a:r>
            <a:r>
              <a:rPr lang="es-ES" sz="1200" kern="1200" dirty="0" smtClean="0">
                <a:solidFill>
                  <a:schemeClr val="tx1"/>
                </a:solidFill>
                <a:latin typeface="+mn-lt"/>
                <a:ea typeface="+mn-ea"/>
                <a:cs typeface="+mn-cs"/>
              </a:rPr>
              <a:t> 18:20). Cristo inicia, así, su ministerio reuniendo una comunidad espiritual alrededor de sí mismo, estableciendo entre ambos una relación íntima a través de los tiempos.</a:t>
            </a:r>
            <a:endParaRPr lang="pt-BR" sz="1200" kern="1200" dirty="0" smtClean="0">
              <a:solidFill>
                <a:schemeClr val="tx1"/>
              </a:solidFill>
              <a:latin typeface="+mn-lt"/>
              <a:ea typeface="+mn-ea"/>
              <a:cs typeface="+mn-cs"/>
            </a:endParaRPr>
          </a:p>
          <a:p>
            <a:endParaRPr lang="pt-BR" dirty="0" smtClean="0"/>
          </a:p>
        </p:txBody>
      </p:sp>
      <p:sp>
        <p:nvSpPr>
          <p:cNvPr id="27652"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474868-A6B0-4E07-AE21-B8FC07ED370C}" type="slidenum">
              <a:rPr lang="pt-BR"/>
              <a:pPr fontAlgn="base">
                <a:spcBef>
                  <a:spcPct val="0"/>
                </a:spcBef>
                <a:spcAft>
                  <a:spcPct val="0"/>
                </a:spcAft>
              </a:pPr>
              <a:t>8</a:t>
            </a:fld>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867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smtClean="0">
                <a:solidFill>
                  <a:schemeClr val="tx1"/>
                </a:solidFill>
                <a:latin typeface="+mn-lt"/>
                <a:ea typeface="+mn-ea"/>
                <a:cs typeface="+mn-cs"/>
              </a:rPr>
              <a:t>Este “reunir en torno de sí” con el fin de enseñar, preparar y enviar a sus discípulos, debidamente equipados y habilitados por el poder del Espíritu Santo, es lo que Robert Coleman llama “un plan maestro”</a:t>
            </a:r>
            <a:r>
              <a:rPr lang="es-ES" sz="1200" b="0" kern="1200" dirty="0" smtClean="0">
                <a:solidFill>
                  <a:schemeClr val="tx1"/>
                </a:solidFill>
                <a:latin typeface="+mn-lt"/>
                <a:ea typeface="+mn-ea"/>
                <a:cs typeface="+mn-cs"/>
              </a:rPr>
              <a:t> de Jesús; y Alberto Timm llama “círculo apostólico”. Coleman organiza magistralmente esa experiencia en </a:t>
            </a:r>
            <a:r>
              <a:rPr lang="es-ES" sz="1200" b="0" i="1" kern="1200" dirty="0" smtClean="0">
                <a:solidFill>
                  <a:schemeClr val="tx1"/>
                </a:solidFill>
                <a:latin typeface="+mn-lt"/>
                <a:ea typeface="+mn-ea"/>
                <a:cs typeface="+mn-cs"/>
              </a:rPr>
              <a:t>común unión</a:t>
            </a:r>
            <a:r>
              <a:rPr lang="es-ES" sz="1200" b="0" kern="1200" dirty="0" smtClean="0">
                <a:solidFill>
                  <a:schemeClr val="tx1"/>
                </a:solidFill>
                <a:latin typeface="+mn-lt"/>
                <a:ea typeface="+mn-ea"/>
                <a:cs typeface="+mn-cs"/>
              </a:rPr>
              <a:t> permanente entre Jesús y sus discípulos en ocho niveles: selección, asociación, consagración, transmisión, demostración, delegación, supervisión y reproducción. Mientras Timm declara que “en el círculo apostólico, formado por doce personas, ellos (1) mantenían comunión con Cristo, (2) socializaban entre ellos; (3) eran enseñados por el Maestro; (4) eran entrenados para la misión, y (5) participaban del esfuerzo evangelizador”.</a:t>
            </a:r>
            <a:endParaRPr lang="pt-BR" sz="1200" kern="1200" dirty="0" smtClean="0">
              <a:solidFill>
                <a:schemeClr val="tx1"/>
              </a:solidFill>
              <a:latin typeface="+mn-lt"/>
              <a:ea typeface="+mn-ea"/>
              <a:cs typeface="+mn-cs"/>
            </a:endParaRPr>
          </a:p>
          <a:p>
            <a:r>
              <a:rPr lang="es-CL" sz="1200" kern="1200" dirty="0" smtClean="0">
                <a:solidFill>
                  <a:schemeClr val="tx1"/>
                </a:solidFill>
                <a:latin typeface="+mn-lt"/>
                <a:ea typeface="+mn-ea"/>
                <a:cs typeface="+mn-cs"/>
              </a:rPr>
              <a:t>Robert E. Coleman, </a:t>
            </a:r>
            <a:r>
              <a:rPr lang="es-CL" sz="1200" i="1" kern="1200" dirty="0" smtClean="0">
                <a:solidFill>
                  <a:schemeClr val="tx1"/>
                </a:solidFill>
                <a:latin typeface="+mn-lt"/>
                <a:ea typeface="+mn-ea"/>
                <a:cs typeface="+mn-cs"/>
              </a:rPr>
              <a:t>O plano </a:t>
            </a:r>
            <a:r>
              <a:rPr lang="es-CL" sz="1200" i="1" kern="1200" dirty="0" err="1" smtClean="0">
                <a:solidFill>
                  <a:schemeClr val="tx1"/>
                </a:solidFill>
                <a:latin typeface="+mn-lt"/>
                <a:ea typeface="+mn-ea"/>
                <a:cs typeface="+mn-cs"/>
              </a:rPr>
              <a:t>mestre</a:t>
            </a:r>
            <a:r>
              <a:rPr lang="es-CL" sz="1200" i="1" kern="1200" dirty="0" smtClean="0">
                <a:solidFill>
                  <a:schemeClr val="tx1"/>
                </a:solidFill>
                <a:latin typeface="+mn-lt"/>
                <a:ea typeface="+mn-ea"/>
                <a:cs typeface="+mn-cs"/>
              </a:rPr>
              <a:t> de evangelismo</a:t>
            </a:r>
            <a:r>
              <a:rPr lang="es-CL" sz="1200" kern="1200" dirty="0" smtClean="0">
                <a:solidFill>
                  <a:schemeClr val="tx1"/>
                </a:solidFill>
                <a:latin typeface="+mn-lt"/>
                <a:ea typeface="+mn-ea"/>
                <a:cs typeface="+mn-cs"/>
              </a:rPr>
              <a:t> [El plan maestro de evangelismo] (São Paulo: Mundo </a:t>
            </a:r>
            <a:r>
              <a:rPr lang="es-CL" sz="1200" kern="1200" dirty="0" err="1" smtClean="0">
                <a:solidFill>
                  <a:schemeClr val="tx1"/>
                </a:solidFill>
                <a:latin typeface="+mn-lt"/>
                <a:ea typeface="+mn-ea"/>
                <a:cs typeface="+mn-cs"/>
              </a:rPr>
              <a:t>Cristão</a:t>
            </a:r>
            <a:r>
              <a:rPr lang="es-CL" sz="1200" kern="1200" dirty="0" smtClean="0">
                <a:solidFill>
                  <a:schemeClr val="tx1"/>
                </a:solidFill>
                <a:latin typeface="+mn-lt"/>
                <a:ea typeface="+mn-ea"/>
                <a:cs typeface="+mn-cs"/>
              </a:rPr>
              <a:t>, 1987). </a:t>
            </a:r>
            <a:endParaRPr lang="pt-BR" sz="1200" kern="1200" dirty="0" smtClean="0">
              <a:solidFill>
                <a:schemeClr val="tx1"/>
              </a:solidFill>
              <a:latin typeface="+mn-lt"/>
              <a:ea typeface="+mn-ea"/>
              <a:cs typeface="+mn-cs"/>
            </a:endParaRPr>
          </a:p>
          <a:p>
            <a:r>
              <a:rPr lang="es-CL" sz="1200" kern="1200" dirty="0" smtClean="0">
                <a:solidFill>
                  <a:schemeClr val="tx1"/>
                </a:solidFill>
                <a:latin typeface="+mn-lt"/>
                <a:ea typeface="+mn-ea"/>
                <a:cs typeface="+mn-cs"/>
              </a:rPr>
              <a:t>Alberto R. Timm, “</a:t>
            </a:r>
            <a:r>
              <a:rPr lang="es-CL" sz="1200" kern="1200" dirty="0" err="1" smtClean="0">
                <a:solidFill>
                  <a:schemeClr val="tx1"/>
                </a:solidFill>
                <a:latin typeface="+mn-lt"/>
                <a:ea typeface="+mn-ea"/>
                <a:cs typeface="+mn-cs"/>
              </a:rPr>
              <a:t>Comunhão</a:t>
            </a:r>
            <a:r>
              <a:rPr lang="es-CL" sz="1200" kern="1200" dirty="0" smtClean="0">
                <a:solidFill>
                  <a:schemeClr val="tx1"/>
                </a:solidFill>
                <a:latin typeface="+mn-lt"/>
                <a:ea typeface="+mn-ea"/>
                <a:cs typeface="+mn-cs"/>
              </a:rPr>
              <a:t> e </a:t>
            </a:r>
            <a:r>
              <a:rPr lang="es-CL" sz="1200" kern="1200" dirty="0" err="1" smtClean="0">
                <a:solidFill>
                  <a:schemeClr val="tx1"/>
                </a:solidFill>
                <a:latin typeface="+mn-lt"/>
                <a:ea typeface="+mn-ea"/>
                <a:cs typeface="+mn-cs"/>
              </a:rPr>
              <a:t>Missão</a:t>
            </a:r>
            <a:r>
              <a:rPr lang="es-CL" sz="1200" kern="1200" dirty="0" smtClean="0">
                <a:solidFill>
                  <a:schemeClr val="tx1"/>
                </a:solidFill>
                <a:latin typeface="+mn-lt"/>
                <a:ea typeface="+mn-ea"/>
                <a:cs typeface="+mn-cs"/>
              </a:rPr>
              <a:t>”, </a:t>
            </a:r>
            <a:r>
              <a:rPr lang="es-CL" sz="1200" i="1" kern="1200" dirty="0" smtClean="0">
                <a:solidFill>
                  <a:schemeClr val="tx1"/>
                </a:solidFill>
                <a:latin typeface="+mn-lt"/>
                <a:ea typeface="+mn-ea"/>
                <a:cs typeface="+mn-cs"/>
              </a:rPr>
              <a:t>Revista do </a:t>
            </a:r>
            <a:r>
              <a:rPr lang="es-CL" sz="1200" i="1" kern="1200" dirty="0" err="1" smtClean="0">
                <a:solidFill>
                  <a:schemeClr val="tx1"/>
                </a:solidFill>
                <a:latin typeface="+mn-lt"/>
                <a:ea typeface="+mn-ea"/>
                <a:cs typeface="+mn-cs"/>
              </a:rPr>
              <a:t>Ancião</a:t>
            </a:r>
            <a:r>
              <a:rPr lang="es-CL" sz="1200" i="1" kern="1200" dirty="0" smtClean="0">
                <a:solidFill>
                  <a:schemeClr val="tx1"/>
                </a:solidFill>
                <a:latin typeface="+mn-lt"/>
                <a:ea typeface="+mn-ea"/>
                <a:cs typeface="+mn-cs"/>
              </a:rPr>
              <a:t> </a:t>
            </a:r>
            <a:r>
              <a:rPr lang="es-CL" sz="1200" kern="1200" dirty="0" smtClean="0">
                <a:solidFill>
                  <a:schemeClr val="tx1"/>
                </a:solidFill>
                <a:latin typeface="+mn-lt"/>
                <a:ea typeface="+mn-ea"/>
                <a:cs typeface="+mn-cs"/>
              </a:rPr>
              <a:t>(julio-septiembre de 2009), p. 10.</a:t>
            </a:r>
            <a:endParaRPr lang="pt-BR" sz="1200" kern="1200" dirty="0" smtClean="0">
              <a:solidFill>
                <a:schemeClr val="tx1"/>
              </a:solidFill>
              <a:latin typeface="+mn-lt"/>
              <a:ea typeface="+mn-ea"/>
              <a:cs typeface="+mn-cs"/>
            </a:endParaRPr>
          </a:p>
          <a:p>
            <a:r>
              <a:rPr lang="es-CL" sz="1200" kern="1200" dirty="0" smtClean="0">
                <a:solidFill>
                  <a:schemeClr val="tx1"/>
                </a:solidFill>
                <a:latin typeface="+mn-lt"/>
                <a:ea typeface="+mn-ea"/>
                <a:cs typeface="+mn-cs"/>
              </a:rPr>
              <a:t>Coleman.</a:t>
            </a:r>
            <a:endParaRPr lang="pt-BR" sz="1200" kern="1200" dirty="0" smtClean="0">
              <a:solidFill>
                <a:schemeClr val="tx1"/>
              </a:solidFill>
              <a:latin typeface="+mn-lt"/>
              <a:ea typeface="+mn-ea"/>
              <a:cs typeface="+mn-cs"/>
            </a:endParaRPr>
          </a:p>
          <a:p>
            <a:r>
              <a:rPr lang="es-CL" sz="1200" kern="1200" dirty="0" smtClean="0">
                <a:solidFill>
                  <a:schemeClr val="tx1"/>
                </a:solidFill>
                <a:latin typeface="+mn-lt"/>
                <a:ea typeface="+mn-ea"/>
                <a:cs typeface="+mn-cs"/>
              </a:rPr>
              <a:t>Alberto Timm, </a:t>
            </a:r>
            <a:r>
              <a:rPr lang="es-CL" sz="1200" i="1" kern="1200" dirty="0" smtClean="0">
                <a:solidFill>
                  <a:schemeClr val="tx1"/>
                </a:solidFill>
                <a:latin typeface="+mn-lt"/>
                <a:ea typeface="+mn-ea"/>
                <a:cs typeface="+mn-cs"/>
              </a:rPr>
              <a:t>ibíd</a:t>
            </a:r>
            <a:r>
              <a:rPr lang="es-CL" sz="1200" kern="1200" dirty="0" smtClean="0">
                <a:solidFill>
                  <a:schemeClr val="tx1"/>
                </a:solidFill>
                <a:latin typeface="+mn-lt"/>
                <a:ea typeface="+mn-ea"/>
                <a:cs typeface="+mn-cs"/>
              </a:rPr>
              <a:t>.</a:t>
            </a:r>
            <a:endParaRPr lang="pt-BR" sz="1200" kern="1200" dirty="0" smtClean="0">
              <a:solidFill>
                <a:schemeClr val="tx1"/>
              </a:solidFill>
              <a:latin typeface="+mn-lt"/>
              <a:ea typeface="+mn-ea"/>
              <a:cs typeface="+mn-cs"/>
            </a:endParaRPr>
          </a:p>
          <a:p>
            <a:pPr>
              <a:spcBef>
                <a:spcPct val="0"/>
              </a:spcBef>
            </a:pPr>
            <a:endParaRPr lang="pt-BR" dirty="0" smtClean="0"/>
          </a:p>
        </p:txBody>
      </p:sp>
      <p:sp>
        <p:nvSpPr>
          <p:cNvPr id="28676"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772DA5A-50B1-4350-9410-5A8597EAE2B3}" type="slidenum">
              <a:rPr lang="pt-BR"/>
              <a:pPr fontAlgn="base">
                <a:spcBef>
                  <a:spcPct val="0"/>
                </a:spcBef>
                <a:spcAft>
                  <a:spcPct val="0"/>
                </a:spcAft>
              </a:pPr>
              <a:t>9</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969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smtClean="0">
                <a:solidFill>
                  <a:schemeClr val="tx1"/>
                </a:solidFill>
                <a:latin typeface="+mn-lt"/>
                <a:ea typeface="+mn-ea"/>
                <a:cs typeface="+mn-cs"/>
              </a:rPr>
              <a:t>Este “reunir en torno de sí” con el fin de enseñar, preparar y enviar a sus discípulos, debidamente equipados y habilitados por el poder del Espíritu Santo, es lo que Robert Coleman llama “un plan maestro”</a:t>
            </a:r>
            <a:r>
              <a:rPr lang="es-ES" sz="1200" b="0" kern="1200" dirty="0" smtClean="0">
                <a:solidFill>
                  <a:schemeClr val="tx1"/>
                </a:solidFill>
                <a:latin typeface="+mn-lt"/>
                <a:ea typeface="+mn-ea"/>
                <a:cs typeface="+mn-cs"/>
              </a:rPr>
              <a:t> de Jesús; y Alberto Timm llama “círculo apostólico”. Coleman organiza magistralmente esa experiencia en </a:t>
            </a:r>
            <a:r>
              <a:rPr lang="es-ES" sz="1200" b="0" i="1" kern="1200" dirty="0" smtClean="0">
                <a:solidFill>
                  <a:schemeClr val="tx1"/>
                </a:solidFill>
                <a:latin typeface="+mn-lt"/>
                <a:ea typeface="+mn-ea"/>
                <a:cs typeface="+mn-cs"/>
              </a:rPr>
              <a:t>común unión</a:t>
            </a:r>
            <a:r>
              <a:rPr lang="es-ES" sz="1200" b="0" kern="1200" dirty="0" smtClean="0">
                <a:solidFill>
                  <a:schemeClr val="tx1"/>
                </a:solidFill>
                <a:latin typeface="+mn-lt"/>
                <a:ea typeface="+mn-ea"/>
                <a:cs typeface="+mn-cs"/>
              </a:rPr>
              <a:t> permanente entre Jesús y sus discípulos en ocho niveles: selección, asociación, consagración, transmisión, demostración, delegación, supervisión y reproducción. Mientras Timm declara que “en el círculo apostólico, formado por doce personas, ellos (1) mantenían comunión con Cristo, (2) socializaban entre ellos; (3) eran enseñados por el Maestro; (4) eran entrenados para la misión, y (5) participaban del esfuerzo evangelizador”.</a:t>
            </a:r>
            <a:endParaRPr lang="pt-BR" sz="1200" kern="1200" dirty="0" smtClean="0">
              <a:solidFill>
                <a:schemeClr val="tx1"/>
              </a:solidFill>
              <a:latin typeface="+mn-lt"/>
              <a:ea typeface="+mn-ea"/>
              <a:cs typeface="+mn-cs"/>
            </a:endParaRPr>
          </a:p>
          <a:p>
            <a:r>
              <a:rPr lang="es-CL" sz="1200" kern="1200" dirty="0" smtClean="0">
                <a:solidFill>
                  <a:schemeClr val="tx1"/>
                </a:solidFill>
                <a:latin typeface="+mn-lt"/>
                <a:ea typeface="+mn-ea"/>
                <a:cs typeface="+mn-cs"/>
              </a:rPr>
              <a:t>Robert E. Coleman, </a:t>
            </a:r>
            <a:r>
              <a:rPr lang="es-CL" sz="1200" i="1" kern="1200" dirty="0" smtClean="0">
                <a:solidFill>
                  <a:schemeClr val="tx1"/>
                </a:solidFill>
                <a:latin typeface="+mn-lt"/>
                <a:ea typeface="+mn-ea"/>
                <a:cs typeface="+mn-cs"/>
              </a:rPr>
              <a:t>O plano </a:t>
            </a:r>
            <a:r>
              <a:rPr lang="es-CL" sz="1200" i="1" kern="1200" dirty="0" err="1" smtClean="0">
                <a:solidFill>
                  <a:schemeClr val="tx1"/>
                </a:solidFill>
                <a:latin typeface="+mn-lt"/>
                <a:ea typeface="+mn-ea"/>
                <a:cs typeface="+mn-cs"/>
              </a:rPr>
              <a:t>mestre</a:t>
            </a:r>
            <a:r>
              <a:rPr lang="es-CL" sz="1200" i="1" kern="1200" dirty="0" smtClean="0">
                <a:solidFill>
                  <a:schemeClr val="tx1"/>
                </a:solidFill>
                <a:latin typeface="+mn-lt"/>
                <a:ea typeface="+mn-ea"/>
                <a:cs typeface="+mn-cs"/>
              </a:rPr>
              <a:t> de evangelismo</a:t>
            </a:r>
            <a:r>
              <a:rPr lang="es-CL" sz="1200" kern="1200" dirty="0" smtClean="0">
                <a:solidFill>
                  <a:schemeClr val="tx1"/>
                </a:solidFill>
                <a:latin typeface="+mn-lt"/>
                <a:ea typeface="+mn-ea"/>
                <a:cs typeface="+mn-cs"/>
              </a:rPr>
              <a:t> [El plan maestro de evangelismo] (São Paulo: Mundo </a:t>
            </a:r>
            <a:r>
              <a:rPr lang="es-CL" sz="1200" kern="1200" dirty="0" err="1" smtClean="0">
                <a:solidFill>
                  <a:schemeClr val="tx1"/>
                </a:solidFill>
                <a:latin typeface="+mn-lt"/>
                <a:ea typeface="+mn-ea"/>
                <a:cs typeface="+mn-cs"/>
              </a:rPr>
              <a:t>Cristão</a:t>
            </a:r>
            <a:r>
              <a:rPr lang="es-CL" sz="1200" kern="1200" dirty="0" smtClean="0">
                <a:solidFill>
                  <a:schemeClr val="tx1"/>
                </a:solidFill>
                <a:latin typeface="+mn-lt"/>
                <a:ea typeface="+mn-ea"/>
                <a:cs typeface="+mn-cs"/>
              </a:rPr>
              <a:t>, 1987). </a:t>
            </a:r>
            <a:endParaRPr lang="pt-BR" sz="1200" kern="1200" dirty="0" smtClean="0">
              <a:solidFill>
                <a:schemeClr val="tx1"/>
              </a:solidFill>
              <a:latin typeface="+mn-lt"/>
              <a:ea typeface="+mn-ea"/>
              <a:cs typeface="+mn-cs"/>
            </a:endParaRPr>
          </a:p>
          <a:p>
            <a:r>
              <a:rPr lang="es-CL" sz="1200" kern="1200" dirty="0" smtClean="0">
                <a:solidFill>
                  <a:schemeClr val="tx1"/>
                </a:solidFill>
                <a:latin typeface="+mn-lt"/>
                <a:ea typeface="+mn-ea"/>
                <a:cs typeface="+mn-cs"/>
              </a:rPr>
              <a:t>Alberto R. Timm, “</a:t>
            </a:r>
            <a:r>
              <a:rPr lang="es-CL" sz="1200" kern="1200" dirty="0" err="1" smtClean="0">
                <a:solidFill>
                  <a:schemeClr val="tx1"/>
                </a:solidFill>
                <a:latin typeface="+mn-lt"/>
                <a:ea typeface="+mn-ea"/>
                <a:cs typeface="+mn-cs"/>
              </a:rPr>
              <a:t>Comunhão</a:t>
            </a:r>
            <a:r>
              <a:rPr lang="es-CL" sz="1200" kern="1200" dirty="0" smtClean="0">
                <a:solidFill>
                  <a:schemeClr val="tx1"/>
                </a:solidFill>
                <a:latin typeface="+mn-lt"/>
                <a:ea typeface="+mn-ea"/>
                <a:cs typeface="+mn-cs"/>
              </a:rPr>
              <a:t> e </a:t>
            </a:r>
            <a:r>
              <a:rPr lang="es-CL" sz="1200" kern="1200" dirty="0" err="1" smtClean="0">
                <a:solidFill>
                  <a:schemeClr val="tx1"/>
                </a:solidFill>
                <a:latin typeface="+mn-lt"/>
                <a:ea typeface="+mn-ea"/>
                <a:cs typeface="+mn-cs"/>
              </a:rPr>
              <a:t>Missão</a:t>
            </a:r>
            <a:r>
              <a:rPr lang="es-CL" sz="1200" kern="1200" dirty="0" smtClean="0">
                <a:solidFill>
                  <a:schemeClr val="tx1"/>
                </a:solidFill>
                <a:latin typeface="+mn-lt"/>
                <a:ea typeface="+mn-ea"/>
                <a:cs typeface="+mn-cs"/>
              </a:rPr>
              <a:t>”, </a:t>
            </a:r>
            <a:r>
              <a:rPr lang="es-CL" sz="1200" i="1" kern="1200" dirty="0" smtClean="0">
                <a:solidFill>
                  <a:schemeClr val="tx1"/>
                </a:solidFill>
                <a:latin typeface="+mn-lt"/>
                <a:ea typeface="+mn-ea"/>
                <a:cs typeface="+mn-cs"/>
              </a:rPr>
              <a:t>Revista do </a:t>
            </a:r>
            <a:r>
              <a:rPr lang="es-CL" sz="1200" i="1" kern="1200" dirty="0" err="1" smtClean="0">
                <a:solidFill>
                  <a:schemeClr val="tx1"/>
                </a:solidFill>
                <a:latin typeface="+mn-lt"/>
                <a:ea typeface="+mn-ea"/>
                <a:cs typeface="+mn-cs"/>
              </a:rPr>
              <a:t>Ancião</a:t>
            </a:r>
            <a:r>
              <a:rPr lang="es-CL" sz="1200" i="1" kern="1200" dirty="0" smtClean="0">
                <a:solidFill>
                  <a:schemeClr val="tx1"/>
                </a:solidFill>
                <a:latin typeface="+mn-lt"/>
                <a:ea typeface="+mn-ea"/>
                <a:cs typeface="+mn-cs"/>
              </a:rPr>
              <a:t> </a:t>
            </a:r>
            <a:r>
              <a:rPr lang="es-CL" sz="1200" kern="1200" dirty="0" smtClean="0">
                <a:solidFill>
                  <a:schemeClr val="tx1"/>
                </a:solidFill>
                <a:latin typeface="+mn-lt"/>
                <a:ea typeface="+mn-ea"/>
                <a:cs typeface="+mn-cs"/>
              </a:rPr>
              <a:t>(julio-septiembre de 2009), p. 10.</a:t>
            </a:r>
            <a:endParaRPr lang="pt-BR" sz="1200" kern="1200" dirty="0" smtClean="0">
              <a:solidFill>
                <a:schemeClr val="tx1"/>
              </a:solidFill>
              <a:latin typeface="+mn-lt"/>
              <a:ea typeface="+mn-ea"/>
              <a:cs typeface="+mn-cs"/>
            </a:endParaRPr>
          </a:p>
          <a:p>
            <a:r>
              <a:rPr lang="es-CL" sz="1200" kern="1200" dirty="0" smtClean="0">
                <a:solidFill>
                  <a:schemeClr val="tx1"/>
                </a:solidFill>
                <a:latin typeface="+mn-lt"/>
                <a:ea typeface="+mn-ea"/>
                <a:cs typeface="+mn-cs"/>
              </a:rPr>
              <a:t>Coleman.</a:t>
            </a:r>
            <a:endParaRPr lang="pt-BR" sz="1200" kern="1200" dirty="0" smtClean="0">
              <a:solidFill>
                <a:schemeClr val="tx1"/>
              </a:solidFill>
              <a:latin typeface="+mn-lt"/>
              <a:ea typeface="+mn-ea"/>
              <a:cs typeface="+mn-cs"/>
            </a:endParaRPr>
          </a:p>
          <a:p>
            <a:r>
              <a:rPr lang="es-CL" sz="1200" kern="1200" dirty="0" smtClean="0">
                <a:solidFill>
                  <a:schemeClr val="tx1"/>
                </a:solidFill>
                <a:latin typeface="+mn-lt"/>
                <a:ea typeface="+mn-ea"/>
                <a:cs typeface="+mn-cs"/>
              </a:rPr>
              <a:t>Alberto Timm, </a:t>
            </a:r>
            <a:r>
              <a:rPr lang="es-CL" sz="1200" i="1" kern="1200" dirty="0" smtClean="0">
                <a:solidFill>
                  <a:schemeClr val="tx1"/>
                </a:solidFill>
                <a:latin typeface="+mn-lt"/>
                <a:ea typeface="+mn-ea"/>
                <a:cs typeface="+mn-cs"/>
              </a:rPr>
              <a:t>ibíd</a:t>
            </a:r>
            <a:r>
              <a:rPr lang="es-CL" sz="1200" kern="1200" dirty="0" smtClean="0">
                <a:solidFill>
                  <a:schemeClr val="tx1"/>
                </a:solidFill>
                <a:latin typeface="+mn-lt"/>
                <a:ea typeface="+mn-ea"/>
                <a:cs typeface="+mn-cs"/>
              </a:rPr>
              <a:t>.</a:t>
            </a:r>
            <a:endParaRPr lang="pt-BR" sz="1200" kern="1200" dirty="0" smtClean="0">
              <a:solidFill>
                <a:schemeClr val="tx1"/>
              </a:solidFill>
              <a:latin typeface="+mn-lt"/>
              <a:ea typeface="+mn-ea"/>
              <a:cs typeface="+mn-cs"/>
            </a:endParaRPr>
          </a:p>
          <a:p>
            <a:pPr>
              <a:spcBef>
                <a:spcPct val="0"/>
              </a:spcBef>
            </a:pPr>
            <a:endParaRPr lang="pt-BR" dirty="0" smtClean="0"/>
          </a:p>
          <a:p>
            <a:pPr>
              <a:spcBef>
                <a:spcPct val="0"/>
              </a:spcBef>
            </a:pPr>
            <a:endParaRPr lang="pt-BR" dirty="0" smtClean="0"/>
          </a:p>
        </p:txBody>
      </p:sp>
      <p:sp>
        <p:nvSpPr>
          <p:cNvPr id="29700"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66B190-45A9-4726-B8FC-94613A88EA7A}" type="slidenum">
              <a:rPr lang="pt-BR"/>
              <a:pPr fontAlgn="base">
                <a:spcBef>
                  <a:spcPct val="0"/>
                </a:spcBef>
                <a:spcAft>
                  <a:spcPct val="0"/>
                </a:spcAft>
              </a:pPr>
              <a:t>10</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74512A6B-539E-49B8-806F-9A1CEE6E4B93}" type="datetimeFigureOut">
              <a:rPr lang="pt-BR"/>
              <a:pPr>
                <a:defRPr/>
              </a:pPr>
              <a:t>25/04/2012</a:t>
            </a:fld>
            <a:endParaRPr lang="pt-BR" dirty="0"/>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C75F72F-AA5B-446A-A176-9F93E06EFFB1}" type="slidenum">
              <a:rPr lang="pt-BR"/>
              <a:pPr>
                <a:defRPr/>
              </a:pPr>
              <a:t>‹nº›</a:t>
            </a:fld>
            <a:endParaRPr lang="pt-B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4EC0B1C2-4586-4669-AFF5-46E203C2AC18}" type="datetimeFigureOut">
              <a:rPr lang="pt-BR"/>
              <a:pPr>
                <a:defRPr/>
              </a:pPr>
              <a:t>25/04/2012</a:t>
            </a:fld>
            <a:endParaRPr lang="pt-BR" dirty="0"/>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25406CE-4C54-45B4-ADAA-895B1F1F5167}" type="slidenum">
              <a:rPr lang="pt-BR"/>
              <a:pPr>
                <a:defRPr/>
              </a:pPr>
              <a:t>‹nº›</a:t>
            </a:fld>
            <a:endParaRPr lang="pt-B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9FD1E5CA-AD02-4467-AEF8-B0050103E0D4}" type="datetimeFigureOut">
              <a:rPr lang="pt-BR"/>
              <a:pPr>
                <a:defRPr/>
              </a:pPr>
              <a:t>25/04/2012</a:t>
            </a:fld>
            <a:endParaRPr lang="pt-BR" dirty="0"/>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32926D5-A203-4C26-8B90-66823CA71AB8}" type="slidenum">
              <a:rPr lang="pt-BR"/>
              <a:pPr>
                <a:defRPr/>
              </a:pPr>
              <a:t>‹nº›</a:t>
            </a:fld>
            <a:endParaRPr lang="pt-B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82FA23F1-A07D-48C7-A9D5-078226678F77}" type="datetimeFigureOut">
              <a:rPr lang="pt-BR"/>
              <a:pPr>
                <a:defRPr/>
              </a:pPr>
              <a:t>25/04/2012</a:t>
            </a:fld>
            <a:endParaRPr lang="pt-BR" dirty="0"/>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89D0754-1CED-48DC-9D08-894715CC7B98}" type="slidenum">
              <a:rPr lang="pt-BR"/>
              <a:pPr>
                <a:defRPr/>
              </a:pPr>
              <a:t>‹nº›</a:t>
            </a:fld>
            <a:endParaRPr lang="pt-B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60E5A053-2D10-40DA-ADBC-62228E75D4B7}" type="datetimeFigureOut">
              <a:rPr lang="pt-BR"/>
              <a:pPr>
                <a:defRPr/>
              </a:pPr>
              <a:t>25/04/2012</a:t>
            </a:fld>
            <a:endParaRPr lang="pt-BR" dirty="0"/>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CB8215D-9E2A-4068-8C6E-A11ABC1090FD}" type="slidenum">
              <a:rPr lang="pt-BR"/>
              <a:pPr>
                <a:defRPr/>
              </a:pPr>
              <a:t>‹nº›</a:t>
            </a:fld>
            <a:endParaRPr lang="pt-B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DB26C9B8-DE59-41BA-89B9-B9CDEF819478}" type="datetimeFigureOut">
              <a:rPr lang="pt-BR"/>
              <a:pPr>
                <a:defRPr/>
              </a:pPr>
              <a:t>25/04/2012</a:t>
            </a:fld>
            <a:endParaRPr lang="pt-BR" dirty="0"/>
          </a:p>
        </p:txBody>
      </p:sp>
      <p:sp>
        <p:nvSpPr>
          <p:cNvPr id="6"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A0A1238-199F-47C5-A4AD-87C465788680}" type="slidenum">
              <a:rPr lang="pt-BR"/>
              <a:pPr>
                <a:defRPr/>
              </a:pPr>
              <a:t>‹nº›</a:t>
            </a:fld>
            <a:endParaRPr lang="pt-B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3504F89F-CA78-44E4-802E-E1312B8AD331}" type="datetimeFigureOut">
              <a:rPr lang="pt-BR"/>
              <a:pPr>
                <a:defRPr/>
              </a:pPr>
              <a:t>25/04/2012</a:t>
            </a:fld>
            <a:endParaRPr lang="pt-BR" dirty="0"/>
          </a:p>
        </p:txBody>
      </p:sp>
      <p:sp>
        <p:nvSpPr>
          <p:cNvPr id="8"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02A7A4F-62F8-428F-A644-6AC9E9651BFA}" type="slidenum">
              <a:rPr lang="pt-BR"/>
              <a:pPr>
                <a:defRPr/>
              </a:pPr>
              <a:t>‹nº›</a:t>
            </a:fld>
            <a:endParaRPr lang="pt-B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66DA2276-C9E2-4E98-8BEA-F4F9873075BB}" type="datetimeFigureOut">
              <a:rPr lang="pt-BR"/>
              <a:pPr>
                <a:defRPr/>
              </a:pPr>
              <a:t>25/04/2012</a:t>
            </a:fld>
            <a:endParaRPr lang="pt-BR" dirty="0"/>
          </a:p>
        </p:txBody>
      </p:sp>
      <p:sp>
        <p:nvSpPr>
          <p:cNvPr id="4"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2877F7A-0706-43F3-92BE-60B9DB5B8888}" type="slidenum">
              <a:rPr lang="pt-BR"/>
              <a:pPr>
                <a:defRPr/>
              </a:pPr>
              <a:t>‹nº›</a:t>
            </a:fld>
            <a:endParaRPr lang="pt-B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3B01D3BB-B0FA-423B-96B5-C5742B1E1731}" type="datetimeFigureOut">
              <a:rPr lang="pt-BR"/>
              <a:pPr>
                <a:defRPr/>
              </a:pPr>
              <a:t>25/04/2012</a:t>
            </a:fld>
            <a:endParaRPr lang="pt-BR" dirty="0"/>
          </a:p>
        </p:txBody>
      </p:sp>
      <p:sp>
        <p:nvSpPr>
          <p:cNvPr id="3"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E5FF9D0-BFC6-414A-82F5-002DEEC5C7CC}" type="slidenum">
              <a:rPr lang="pt-BR"/>
              <a:pPr>
                <a:defRPr/>
              </a:pPr>
              <a:t>‹nº›</a:t>
            </a:fld>
            <a:endParaRPr lang="pt-B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54EBC9A6-7359-4094-8381-8BA4E9DEA109}" type="datetimeFigureOut">
              <a:rPr lang="pt-BR"/>
              <a:pPr>
                <a:defRPr/>
              </a:pPr>
              <a:t>25/04/2012</a:t>
            </a:fld>
            <a:endParaRPr lang="pt-BR" dirty="0"/>
          </a:p>
        </p:txBody>
      </p:sp>
      <p:sp>
        <p:nvSpPr>
          <p:cNvPr id="6"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712833A-00C8-408F-A39E-0EF2A7CC9D21}" type="slidenum">
              <a:rPr lang="pt-BR"/>
              <a:pPr>
                <a:defRPr/>
              </a:pPr>
              <a:t>‹nº›</a:t>
            </a:fld>
            <a:endParaRPr lang="pt-B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2D62B4E0-2D21-4399-B0B4-17319B8DA2B8}" type="datetimeFigureOut">
              <a:rPr lang="pt-BR"/>
              <a:pPr>
                <a:defRPr/>
              </a:pPr>
              <a:t>25/04/2012</a:t>
            </a:fld>
            <a:endParaRPr lang="pt-BR" dirty="0"/>
          </a:p>
        </p:txBody>
      </p:sp>
      <p:sp>
        <p:nvSpPr>
          <p:cNvPr id="6"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4F625B3-FC80-4DD7-9EAA-6D70AB43A7C4}" type="slidenum">
              <a:rPr lang="pt-BR"/>
              <a:pPr>
                <a:defRPr/>
              </a:pPr>
              <a:t>‹nº›</a:t>
            </a:fld>
            <a:endParaRPr lang="pt-B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fundosCAP13.jpg"/>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0" y="0"/>
            <a:ext cx="9144000" cy="6856629"/>
          </a:xfrm>
          <a:prstGeom prst="rect">
            <a:avLst/>
          </a:prstGeom>
        </p:spPr>
      </p:pic>
      <p:sp>
        <p:nvSpPr>
          <p:cNvPr id="1026" name="Espaço Reservado para Título 1"/>
          <p:cNvSpPr>
            <a:spLocks noGrp="1"/>
          </p:cNvSpPr>
          <p:nvPr>
            <p:ph type="title"/>
          </p:nvPr>
        </p:nvSpPr>
        <p:spPr bwMode="auto">
          <a:xfrm>
            <a:off x="1550975" y="908050"/>
            <a:ext cx="7138987" cy="65293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dirty="0" smtClean="0"/>
              <a:t>CLIQUE PARA EDITAR O TÍTULO MESTRE</a:t>
            </a:r>
          </a:p>
        </p:txBody>
      </p:sp>
      <p:sp>
        <p:nvSpPr>
          <p:cNvPr id="1027" name="Espaço Reservado para Texto 2"/>
          <p:cNvSpPr>
            <a:spLocks noGrp="1"/>
          </p:cNvSpPr>
          <p:nvPr>
            <p:ph type="body" idx="1"/>
          </p:nvPr>
        </p:nvSpPr>
        <p:spPr bwMode="auto">
          <a:xfrm>
            <a:off x="1547812" y="1600200"/>
            <a:ext cx="713898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2300" b="1" u="sng" kern="1200">
          <a:solidFill>
            <a:schemeClr val="tx1"/>
          </a:solidFill>
          <a:latin typeface="Trebuchet MS"/>
          <a:ea typeface="+mj-ea"/>
          <a:cs typeface="Trebuchet M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fontAlgn="base">
        <a:spcBef>
          <a:spcPct val="20000"/>
        </a:spcBef>
        <a:spcAft>
          <a:spcPct val="0"/>
        </a:spcAft>
        <a:buFont typeface="Arial" charset="0"/>
        <a:buChar char="•"/>
        <a:defRPr sz="2300" kern="1200">
          <a:solidFill>
            <a:schemeClr val="tx1"/>
          </a:solidFill>
          <a:latin typeface="Trebuchet MS"/>
          <a:ea typeface="+mn-ea"/>
          <a:cs typeface="Trebuchet MS"/>
        </a:defRPr>
      </a:lvl1pPr>
      <a:lvl2pPr marL="742950" indent="-285750" algn="just" rtl="0" fontAlgn="base">
        <a:spcBef>
          <a:spcPct val="20000"/>
        </a:spcBef>
        <a:spcAft>
          <a:spcPct val="0"/>
        </a:spcAft>
        <a:buFont typeface="Arial" charset="0"/>
        <a:buChar char="–"/>
        <a:defRPr sz="2300" kern="1200">
          <a:solidFill>
            <a:schemeClr val="tx1"/>
          </a:solidFill>
          <a:latin typeface="Trebuchet MS"/>
          <a:ea typeface="+mn-ea"/>
          <a:cs typeface="Trebuchet MS"/>
        </a:defRPr>
      </a:lvl2pPr>
      <a:lvl3pPr marL="1143000" indent="-228600" algn="just" rtl="0" fontAlgn="base">
        <a:spcBef>
          <a:spcPct val="20000"/>
        </a:spcBef>
        <a:spcAft>
          <a:spcPct val="0"/>
        </a:spcAft>
        <a:buFont typeface="Arial" charset="0"/>
        <a:buChar char="•"/>
        <a:defRPr sz="2300" kern="1200">
          <a:solidFill>
            <a:schemeClr val="tx1"/>
          </a:solidFill>
          <a:latin typeface="Trebuchet MS"/>
          <a:ea typeface="+mn-ea"/>
          <a:cs typeface="Trebuchet MS"/>
        </a:defRPr>
      </a:lvl3pPr>
      <a:lvl4pPr marL="1600200" indent="-228600" algn="just" rtl="0" fontAlgn="base">
        <a:spcBef>
          <a:spcPct val="20000"/>
        </a:spcBef>
        <a:spcAft>
          <a:spcPct val="0"/>
        </a:spcAft>
        <a:buFont typeface="Arial" charset="0"/>
        <a:buChar char="–"/>
        <a:defRPr sz="2300" kern="1200">
          <a:solidFill>
            <a:schemeClr val="tx1"/>
          </a:solidFill>
          <a:latin typeface="Trebuchet MS"/>
          <a:ea typeface="+mn-ea"/>
          <a:cs typeface="Trebuchet MS"/>
        </a:defRPr>
      </a:lvl4pPr>
      <a:lvl5pPr marL="2057400" indent="-228600" algn="just" rtl="0" fontAlgn="base">
        <a:spcBef>
          <a:spcPct val="20000"/>
        </a:spcBef>
        <a:spcAft>
          <a:spcPct val="0"/>
        </a:spcAft>
        <a:buFont typeface="Arial" charset="0"/>
        <a:buChar char="»"/>
        <a:defRPr sz="23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nteCAP13.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6629"/>
          </a:xfrm>
          <a:prstGeom prst="rect">
            <a:avLst/>
          </a:prstGeom>
        </p:spPr>
      </p:pic>
      <p:sp>
        <p:nvSpPr>
          <p:cNvPr id="5" name="Subtítulo 2"/>
          <p:cNvSpPr txBox="1">
            <a:spLocks/>
          </p:cNvSpPr>
          <p:nvPr/>
        </p:nvSpPr>
        <p:spPr>
          <a:xfrm>
            <a:off x="179834" y="5805264"/>
            <a:ext cx="4392166" cy="117633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80000"/>
              </a:lnSpc>
              <a:defRPr/>
            </a:pPr>
            <a:r>
              <a:rPr lang="pt-BR" sz="3000" dirty="0" smtClean="0">
                <a:solidFill>
                  <a:schemeClr val="tx1"/>
                </a:solidFill>
                <a:latin typeface="Trebuchet MS"/>
                <a:cs typeface="Trebuchet MS"/>
              </a:rPr>
              <a:t>GRUPOS PEQUEÑOS EN EL NUEVO TESTAMENTO</a:t>
            </a:r>
            <a:endParaRPr lang="pt-BR" sz="3000" spc="300" dirty="0">
              <a:solidFill>
                <a:schemeClr val="tx1"/>
              </a:solidFill>
              <a:latin typeface="Trebuchet MS"/>
              <a:cs typeface="Trebuchet MS"/>
            </a:endParaRPr>
          </a:p>
        </p:txBody>
      </p:sp>
      <p:sp>
        <p:nvSpPr>
          <p:cNvPr id="6" name="TextBox 5"/>
          <p:cNvSpPr txBox="1">
            <a:spLocks noChangeArrowheads="1"/>
          </p:cNvSpPr>
          <p:nvPr/>
        </p:nvSpPr>
        <p:spPr bwMode="auto">
          <a:xfrm>
            <a:off x="250825" y="260350"/>
            <a:ext cx="16573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pt-BR" sz="1800" b="1" dirty="0"/>
              <a:t>CAP. </a:t>
            </a:r>
            <a:r>
              <a:rPr lang="pt-BR" sz="1800" b="1" dirty="0" smtClean="0"/>
              <a:t>3</a:t>
            </a:r>
            <a:endParaRPr lang="pt-BR" sz="1800" dirty="0"/>
          </a:p>
          <a:p>
            <a:pPr eaLnBrk="1" hangingPunct="1"/>
            <a:endParaRPr lang="en-US"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ormAutofit fontScale="90000"/>
          </a:bodyPr>
          <a:lstStyle/>
          <a:p>
            <a:pPr fontAlgn="auto">
              <a:spcAft>
                <a:spcPts val="0"/>
              </a:spcAft>
              <a:defRPr/>
            </a:pPr>
            <a:r>
              <a:rPr lang="pt-BR" sz="2600" b="1" dirty="0" smtClean="0"/>
              <a:t>CÍRCULO APOSTÓLICO </a:t>
            </a:r>
            <a:r>
              <a:rPr lang="pt-BR" dirty="0" smtClean="0"/>
              <a:t/>
            </a:r>
            <a:br>
              <a:rPr lang="pt-BR" dirty="0" smtClean="0"/>
            </a:br>
            <a:endParaRPr lang="pt-BR" dirty="0" smtClean="0"/>
          </a:p>
        </p:txBody>
      </p:sp>
      <p:sp>
        <p:nvSpPr>
          <p:cNvPr id="9219" name="Espaço Reservado para Conteúdo 2"/>
          <p:cNvSpPr>
            <a:spLocks noGrp="1"/>
          </p:cNvSpPr>
          <p:nvPr>
            <p:ph idx="1"/>
          </p:nvPr>
        </p:nvSpPr>
        <p:spPr>
          <a:xfrm>
            <a:off x="1187624" y="1600200"/>
            <a:ext cx="7499175" cy="4525963"/>
          </a:xfrm>
        </p:spPr>
        <p:txBody>
          <a:bodyPr/>
          <a:lstStyle/>
          <a:p>
            <a:r>
              <a:rPr lang="pt-BR" dirty="0" smtClean="0"/>
              <a:t>Alberto Timm -"círculo apostólico”</a:t>
            </a:r>
          </a:p>
          <a:p>
            <a:r>
              <a:rPr lang="es-ES" dirty="0" smtClean="0"/>
              <a:t>En el círculo apostólico, formado por doce personas,</a:t>
            </a:r>
          </a:p>
          <a:p>
            <a:r>
              <a:rPr lang="es-ES" dirty="0" smtClean="0"/>
              <a:t>(1) mantenían comunión con Cristo</a:t>
            </a:r>
          </a:p>
          <a:p>
            <a:r>
              <a:rPr lang="es-ES" dirty="0" smtClean="0"/>
              <a:t>(2) socializaban entre ellos</a:t>
            </a:r>
          </a:p>
          <a:p>
            <a:r>
              <a:rPr lang="es-ES" dirty="0" smtClean="0"/>
              <a:t>(3) eran enseñados por el Maestro</a:t>
            </a:r>
          </a:p>
          <a:p>
            <a:r>
              <a:rPr lang="es-ES" dirty="0" smtClean="0"/>
              <a:t>(4) eran entrenados para la misión</a:t>
            </a:r>
          </a:p>
          <a:p>
            <a:r>
              <a:rPr lang="es-ES" dirty="0" smtClean="0"/>
              <a:t>(5) participaban del esfuerzo evangelizador</a:t>
            </a:r>
            <a:endParaRPr lang="pt-BR" dirty="0"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p:cNvSpPr>
            <a:spLocks noGrp="1"/>
          </p:cNvSpPr>
          <p:nvPr>
            <p:ph type="title"/>
          </p:nvPr>
        </p:nvSpPr>
        <p:spPr>
          <a:xfrm>
            <a:off x="1547093" y="472604"/>
            <a:ext cx="7138987" cy="652934"/>
          </a:xfrm>
        </p:spPr>
        <p:txBody>
          <a:bodyPr/>
          <a:lstStyle/>
          <a:p>
            <a:r>
              <a:rPr lang="pt-BR" b="1" dirty="0" smtClean="0"/>
              <a:t>CÍRCULO APOSTÓLICO </a:t>
            </a:r>
            <a:endParaRPr lang="pt-BR" dirty="0" smtClean="0"/>
          </a:p>
        </p:txBody>
      </p:sp>
      <p:pic>
        <p:nvPicPr>
          <p:cNvPr id="4" name="Picture 3" descr="prayer.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924351">
            <a:off x="5652120" y="2420888"/>
            <a:ext cx="4309430" cy="5745907"/>
          </a:xfrm>
          <a:prstGeom prst="rect">
            <a:avLst/>
          </a:prstGeom>
        </p:spPr>
      </p:pic>
      <p:sp>
        <p:nvSpPr>
          <p:cNvPr id="3" name="Espaço Reservado para Conteúdo 2"/>
          <p:cNvSpPr>
            <a:spLocks noGrp="1"/>
          </p:cNvSpPr>
          <p:nvPr>
            <p:ph idx="1"/>
          </p:nvPr>
        </p:nvSpPr>
        <p:spPr>
          <a:xfrm>
            <a:off x="971599" y="1125538"/>
            <a:ext cx="7716215" cy="5399806"/>
          </a:xfrm>
        </p:spPr>
        <p:txBody>
          <a:bodyPr rtlCol="0">
            <a:normAutofit/>
          </a:bodyPr>
          <a:lstStyle/>
          <a:p>
            <a:pPr marL="0" indent="0" fontAlgn="auto">
              <a:spcAft>
                <a:spcPts val="0"/>
              </a:spcAft>
              <a:buFont typeface="Arial" pitchFamily="34" charset="0"/>
              <a:buNone/>
              <a:defRPr/>
            </a:pPr>
            <a:r>
              <a:rPr lang="pt-BR" b="1" dirty="0" smtClean="0"/>
              <a:t>Propósito del Grupo </a:t>
            </a:r>
            <a:r>
              <a:rPr lang="pt-BR" b="1" dirty="0" err="1" smtClean="0"/>
              <a:t>pequeño</a:t>
            </a:r>
            <a:endParaRPr lang="pt-BR" b="1" dirty="0" smtClean="0"/>
          </a:p>
          <a:p>
            <a:pPr fontAlgn="auto">
              <a:spcAft>
                <a:spcPts val="0"/>
              </a:spcAft>
              <a:buFont typeface="Arial" pitchFamily="34" charset="0"/>
              <a:buChar char="•"/>
              <a:defRPr/>
            </a:pPr>
            <a:r>
              <a:rPr lang="es-ES" sz="2500" dirty="0" smtClean="0"/>
              <a:t>El grupo pequeño</a:t>
            </a:r>
            <a:r>
              <a:rPr lang="es-ES" sz="2500" i="1" dirty="0" smtClean="0"/>
              <a:t> </a:t>
            </a:r>
            <a:r>
              <a:rPr lang="es-ES" sz="2500" dirty="0" smtClean="0"/>
              <a:t>de Cristo tenía claramente dos propósitos: (1) estar con él en comunión espiritual, y (2) proclamar su evangelio con poder.</a:t>
            </a:r>
          </a:p>
          <a:p>
            <a:pPr marL="0" indent="0" fontAlgn="auto">
              <a:spcAft>
                <a:spcPts val="0"/>
              </a:spcAft>
              <a:buNone/>
              <a:defRPr/>
            </a:pPr>
            <a:r>
              <a:rPr lang="es-ES" sz="2500" dirty="0" smtClean="0"/>
              <a:t> </a:t>
            </a:r>
          </a:p>
          <a:p>
            <a:pPr marL="0" indent="0" fontAlgn="auto">
              <a:spcAft>
                <a:spcPts val="0"/>
              </a:spcAft>
              <a:buNone/>
              <a:defRPr/>
            </a:pPr>
            <a:endParaRPr lang="pt-BR" sz="2500" dirty="0" smtClean="0"/>
          </a:p>
          <a:p>
            <a:pPr lvl="1" fontAlgn="auto">
              <a:spcAft>
                <a:spcPts val="0"/>
              </a:spcAft>
              <a:buFont typeface="Arial" pitchFamily="34" charset="0"/>
              <a:buChar char="–"/>
              <a:defRPr/>
            </a:pPr>
            <a:r>
              <a:rPr lang="es-ES" sz="2500" dirty="0" smtClean="0"/>
              <a:t>“Después subió al monte, y llamó </a:t>
            </a:r>
          </a:p>
          <a:p>
            <a:pPr marL="457200" lvl="1" indent="288925" fontAlgn="auto">
              <a:spcAft>
                <a:spcPts val="0"/>
              </a:spcAft>
              <a:buNone/>
              <a:defRPr/>
            </a:pPr>
            <a:r>
              <a:rPr lang="es-ES" sz="2500" dirty="0" smtClean="0"/>
              <a:t>a sí a los que él quiso; y vinieron </a:t>
            </a:r>
          </a:p>
          <a:p>
            <a:pPr marL="457200" lvl="1" indent="288925" fontAlgn="auto">
              <a:spcAft>
                <a:spcPts val="0"/>
              </a:spcAft>
              <a:buNone/>
              <a:defRPr/>
            </a:pPr>
            <a:r>
              <a:rPr lang="es-ES" sz="2500" dirty="0" smtClean="0"/>
              <a:t>a él. Y estableció a doce, para que </a:t>
            </a:r>
          </a:p>
          <a:p>
            <a:pPr marL="457200" lvl="1" indent="288925" fontAlgn="auto">
              <a:spcAft>
                <a:spcPts val="0"/>
              </a:spcAft>
              <a:buNone/>
              <a:defRPr/>
            </a:pPr>
            <a:r>
              <a:rPr lang="es-ES" sz="2500" dirty="0" smtClean="0"/>
              <a:t>estuviesen con él, y para enviarlos </a:t>
            </a:r>
          </a:p>
          <a:p>
            <a:pPr marL="457200" lvl="1" indent="288925" fontAlgn="auto">
              <a:spcAft>
                <a:spcPts val="0"/>
              </a:spcAft>
              <a:buNone/>
              <a:defRPr/>
            </a:pPr>
            <a:r>
              <a:rPr lang="es-ES" sz="2500" dirty="0" smtClean="0"/>
              <a:t>a predicar” (Mar. 3:13, 14) </a:t>
            </a:r>
          </a:p>
          <a:p>
            <a:pPr lvl="1" fontAlgn="auto">
              <a:spcAft>
                <a:spcPts val="0"/>
              </a:spcAft>
              <a:buFont typeface="Arial" pitchFamily="34" charset="0"/>
              <a:buChar char="–"/>
              <a:defRPr/>
            </a:pPr>
            <a:endParaRPr lang="pt-BR" dirty="0" smtClean="0"/>
          </a:p>
        </p:txBody>
      </p:sp>
    </p:spTree>
    <p:extLst>
      <p:ext uri="{BB962C8B-B14F-4D97-AF65-F5344CB8AC3E}">
        <p14:creationId xmlns:p14="http://schemas.microsoft.com/office/powerpoint/2010/main" xmlns="" val="2747144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p:cNvSpPr>
            <a:spLocks noGrp="1"/>
          </p:cNvSpPr>
          <p:nvPr>
            <p:ph type="title"/>
          </p:nvPr>
        </p:nvSpPr>
        <p:spPr>
          <a:xfrm>
            <a:off x="1547093" y="472604"/>
            <a:ext cx="7138987" cy="652934"/>
          </a:xfrm>
        </p:spPr>
        <p:txBody>
          <a:bodyPr/>
          <a:lstStyle/>
          <a:p>
            <a:r>
              <a:rPr lang="pt-BR" b="1" dirty="0" smtClean="0"/>
              <a:t>CÍRCULO APOSTÓLICO </a:t>
            </a:r>
            <a:endParaRPr lang="pt-BR" dirty="0" smtClean="0"/>
          </a:p>
        </p:txBody>
      </p:sp>
      <p:pic>
        <p:nvPicPr>
          <p:cNvPr id="5" name="Picture 4" descr="Jesus.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16016" y="547688"/>
            <a:ext cx="5669477" cy="6858000"/>
          </a:xfrm>
          <a:prstGeom prst="rect">
            <a:avLst/>
          </a:prstGeom>
        </p:spPr>
      </p:pic>
      <p:sp>
        <p:nvSpPr>
          <p:cNvPr id="3" name="Espaço Reservado para Conteúdo 2"/>
          <p:cNvSpPr>
            <a:spLocks noGrp="1"/>
          </p:cNvSpPr>
          <p:nvPr>
            <p:ph idx="1"/>
          </p:nvPr>
        </p:nvSpPr>
        <p:spPr>
          <a:xfrm>
            <a:off x="529012" y="1482792"/>
            <a:ext cx="8148263" cy="5399806"/>
          </a:xfrm>
        </p:spPr>
        <p:txBody>
          <a:bodyPr rtlCol="0">
            <a:normAutofit/>
          </a:bodyPr>
          <a:lstStyle/>
          <a:p>
            <a:pPr marL="458788" lvl="1" indent="0" fontAlgn="auto">
              <a:spcAft>
                <a:spcPts val="0"/>
              </a:spcAft>
              <a:buFont typeface="Arial" pitchFamily="34" charset="0"/>
              <a:buChar char="–"/>
              <a:defRPr/>
            </a:pPr>
            <a:r>
              <a:rPr lang="es-ES" sz="2800" dirty="0" smtClean="0"/>
              <a:t> En </a:t>
            </a:r>
            <a:r>
              <a:rPr lang="es-ES" sz="2800" dirty="0" smtClean="0"/>
              <a:t>Marcos 3:13, Jesús llama a los </a:t>
            </a:r>
          </a:p>
          <a:p>
            <a:pPr marL="458788" lvl="1" indent="0" fontAlgn="auto">
              <a:spcAft>
                <a:spcPts val="0"/>
              </a:spcAft>
              <a:buNone/>
              <a:defRPr/>
            </a:pPr>
            <a:r>
              <a:rPr lang="es-ES" sz="2800" dirty="0" smtClean="0"/>
              <a:t>discípulos para que estén con él </a:t>
            </a:r>
          </a:p>
          <a:p>
            <a:pPr marL="458788" lvl="1" indent="0" fontAlgn="auto">
              <a:spcAft>
                <a:spcPts val="0"/>
              </a:spcAft>
              <a:buNone/>
              <a:defRPr/>
            </a:pPr>
            <a:r>
              <a:rPr lang="es-ES" sz="2800" dirty="0" smtClean="0"/>
              <a:t>(esa es la comunión)</a:t>
            </a:r>
          </a:p>
          <a:p>
            <a:pPr marL="458788" lvl="1" indent="0" fontAlgn="auto">
              <a:spcAft>
                <a:spcPts val="0"/>
              </a:spcAft>
              <a:buNone/>
              <a:defRPr/>
            </a:pPr>
            <a:endParaRPr lang="es-ES" sz="2800" dirty="0" smtClean="0"/>
          </a:p>
          <a:p>
            <a:pPr marL="458788" lvl="1" indent="0" fontAlgn="auto">
              <a:spcAft>
                <a:spcPts val="0"/>
              </a:spcAft>
              <a:defRPr/>
            </a:pPr>
            <a:r>
              <a:rPr lang="es-ES" sz="2800" dirty="0" smtClean="0"/>
              <a:t> En </a:t>
            </a:r>
            <a:r>
              <a:rPr lang="es-ES" sz="2800" dirty="0" smtClean="0"/>
              <a:t>Hechos 1:4, Jesús reúne </a:t>
            </a:r>
          </a:p>
          <a:p>
            <a:pPr marL="458788" lvl="1" indent="0" fontAlgn="auto">
              <a:spcAft>
                <a:spcPts val="0"/>
              </a:spcAft>
              <a:buNone/>
              <a:defRPr/>
            </a:pPr>
            <a:r>
              <a:rPr lang="en-US" sz="2800" dirty="0" err="1" smtClean="0"/>
              <a:t>las</a:t>
            </a:r>
            <a:r>
              <a:rPr lang="es-ES" sz="2800" dirty="0" smtClean="0"/>
              <a:t> dos marcas del discipulado: </a:t>
            </a:r>
          </a:p>
          <a:p>
            <a:pPr marL="458788" lvl="2" indent="0" fontAlgn="auto">
              <a:spcAft>
                <a:spcPts val="0"/>
              </a:spcAft>
              <a:buNone/>
              <a:defRPr/>
            </a:pPr>
            <a:r>
              <a:rPr lang="es-ES_tradnl" sz="2800" dirty="0" err="1" smtClean="0"/>
              <a:t>comuni</a:t>
            </a:r>
            <a:r>
              <a:rPr lang="es-ES" sz="2800" dirty="0" err="1" smtClean="0"/>
              <a:t>ón</a:t>
            </a:r>
            <a:r>
              <a:rPr lang="es-ES" sz="2800" dirty="0" smtClean="0"/>
              <a:t> y misión</a:t>
            </a:r>
            <a:endParaRPr lang="pt-BR" sz="2800" dirty="0" smtClean="0"/>
          </a:p>
          <a:p>
            <a:pPr lvl="1" fontAlgn="auto">
              <a:spcAft>
                <a:spcPts val="0"/>
              </a:spcAft>
              <a:buFont typeface="Arial" pitchFamily="34" charset="0"/>
              <a:buChar char="–"/>
              <a:defRPr/>
            </a:pPr>
            <a:endParaRPr lang="pt-BR"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608" y="908720"/>
            <a:ext cx="7138987" cy="652934"/>
          </a:xfrm>
        </p:spPr>
        <p:txBody>
          <a:bodyPr rtlCol="0">
            <a:normAutofit fontScale="90000"/>
          </a:bodyPr>
          <a:lstStyle/>
          <a:p>
            <a:pPr fontAlgn="auto">
              <a:spcAft>
                <a:spcPts val="0"/>
              </a:spcAft>
              <a:defRPr/>
            </a:pPr>
            <a:r>
              <a:rPr lang="pt-BR" b="1" dirty="0" smtClean="0"/>
              <a:t>CRISTIANISMO APOSTÓLICO </a:t>
            </a:r>
            <a:r>
              <a:rPr lang="pt-BR" dirty="0" smtClean="0"/>
              <a:t/>
            </a:r>
            <a:br>
              <a:rPr lang="pt-BR" dirty="0" smtClean="0"/>
            </a:br>
            <a:endParaRPr lang="pt-BR" dirty="0" smtClean="0"/>
          </a:p>
        </p:txBody>
      </p:sp>
      <p:sp>
        <p:nvSpPr>
          <p:cNvPr id="11267" name="Espaço Reservado para Conteúdo 2"/>
          <p:cNvSpPr>
            <a:spLocks noGrp="1"/>
          </p:cNvSpPr>
          <p:nvPr>
            <p:ph idx="1"/>
          </p:nvPr>
        </p:nvSpPr>
        <p:spPr>
          <a:xfrm>
            <a:off x="1043608" y="1600200"/>
            <a:ext cx="7643191" cy="4525963"/>
          </a:xfrm>
        </p:spPr>
        <p:txBody>
          <a:bodyPr/>
          <a:lstStyle/>
          <a:p>
            <a:r>
              <a:rPr lang="es-ES" sz="2500" dirty="0" smtClean="0"/>
              <a:t>La iglesia apostólica tenía un modelo operacional cuya característica sobresaliente era la iglesia en las casas, reunida en los hogares de los hermanos; consecuentemente, en pequeños grupos. </a:t>
            </a:r>
            <a:r>
              <a:rPr lang="pt-BR" sz="2500" dirty="0" smtClean="0"/>
              <a:t> </a:t>
            </a:r>
          </a:p>
          <a:p>
            <a:endParaRPr lang="pt-BR" sz="2500" dirty="0" smtClean="0"/>
          </a:p>
          <a:p>
            <a:r>
              <a:rPr lang="es-ES" sz="2500" dirty="0" smtClean="0"/>
              <a:t>La iglesia era entendida de esa manera: la iglesia de la casa de Aquila y Priscila (1 </a:t>
            </a:r>
            <a:r>
              <a:rPr lang="es-ES" sz="2500" dirty="0" err="1" smtClean="0"/>
              <a:t>Cor.</a:t>
            </a:r>
            <a:r>
              <a:rPr lang="es-ES" sz="2500" dirty="0" smtClean="0"/>
              <a:t> 16:19); la iglesia de la casa de Ninfa (Col. 4:15); la iglesia de la casa de Filemón (</a:t>
            </a:r>
            <a:r>
              <a:rPr lang="es-ES" sz="2500" dirty="0" err="1" smtClean="0"/>
              <a:t>File</a:t>
            </a:r>
            <a:r>
              <a:rPr lang="es-ES" sz="2500" dirty="0" smtClean="0"/>
              <a:t>. 2); etc.</a:t>
            </a:r>
            <a:endParaRPr lang="pt-BR" sz="2500" dirty="0" smtClean="0"/>
          </a:p>
          <a:p>
            <a:endParaRPr lang="pt-BR" dirty="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5616" y="692696"/>
            <a:ext cx="7138987" cy="652934"/>
          </a:xfrm>
        </p:spPr>
        <p:txBody>
          <a:bodyPr rtlCol="0">
            <a:normAutofit fontScale="90000"/>
          </a:bodyPr>
          <a:lstStyle/>
          <a:p>
            <a:pPr fontAlgn="auto">
              <a:spcAft>
                <a:spcPts val="0"/>
              </a:spcAft>
              <a:defRPr/>
            </a:pPr>
            <a:r>
              <a:rPr lang="pt-BR" b="1" dirty="0" smtClean="0"/>
              <a:t>CASAS COMO LUGAR DE CULTO </a:t>
            </a:r>
            <a:r>
              <a:rPr lang="pt-BR" dirty="0" smtClean="0"/>
              <a:t/>
            </a:r>
            <a:br>
              <a:rPr lang="pt-BR" dirty="0" smtClean="0"/>
            </a:br>
            <a:endParaRPr lang="pt-BR" dirty="0" smtClean="0"/>
          </a:p>
        </p:txBody>
      </p:sp>
      <p:sp>
        <p:nvSpPr>
          <p:cNvPr id="3" name="Espaço Reservado para Conteúdo 2"/>
          <p:cNvSpPr>
            <a:spLocks noGrp="1"/>
          </p:cNvSpPr>
          <p:nvPr>
            <p:ph idx="1"/>
          </p:nvPr>
        </p:nvSpPr>
        <p:spPr>
          <a:xfrm>
            <a:off x="899592" y="1288286"/>
            <a:ext cx="7787209" cy="4525963"/>
          </a:xfrm>
        </p:spPr>
        <p:txBody>
          <a:bodyPr rtlCol="0">
            <a:noAutofit/>
          </a:bodyPr>
          <a:lstStyle/>
          <a:p>
            <a:pPr fontAlgn="auto">
              <a:spcAft>
                <a:spcPts val="0"/>
              </a:spcAft>
              <a:buFont typeface="Arial" pitchFamily="34" charset="0"/>
              <a:buChar char="•"/>
              <a:defRPr/>
            </a:pPr>
            <a:r>
              <a:rPr lang="es-ES" dirty="0" smtClean="0"/>
              <a:t>La historia de la iglesia del Nuevo Testamento está tan relacionada con las casas como la iglesia de la Edad Media está relacionada con las catedrales</a:t>
            </a:r>
          </a:p>
          <a:p>
            <a:pPr fontAlgn="auto">
              <a:spcAft>
                <a:spcPts val="0"/>
              </a:spcAft>
              <a:buFont typeface="Arial" pitchFamily="34" charset="0"/>
              <a:buChar char="•"/>
              <a:defRPr/>
            </a:pPr>
            <a:r>
              <a:rPr lang="es-ES" dirty="0" smtClean="0"/>
              <a:t>La religión sucedía en las casas, en grupos pequeños.</a:t>
            </a:r>
            <a:r>
              <a:rPr lang="pt-BR" dirty="0" smtClean="0"/>
              <a:t> </a:t>
            </a:r>
          </a:p>
          <a:p>
            <a:pPr lvl="1" fontAlgn="auto">
              <a:spcAft>
                <a:spcPts val="0"/>
              </a:spcAft>
              <a:buFont typeface="Arial" pitchFamily="34" charset="0"/>
              <a:buChar char="–"/>
              <a:defRPr/>
            </a:pPr>
            <a:r>
              <a:rPr lang="es-ES" dirty="0" smtClean="0"/>
              <a:t>En la iglesia se reunía para fines de culto </a:t>
            </a:r>
            <a:r>
              <a:rPr lang="es-ES" sz="1800" i="1" dirty="0" smtClean="0"/>
              <a:t>(</a:t>
            </a:r>
            <a:r>
              <a:rPr lang="es-ES" sz="1800" i="1" dirty="0" err="1" smtClean="0"/>
              <a:t>Rom.</a:t>
            </a:r>
            <a:r>
              <a:rPr lang="es-ES" sz="1800" i="1" dirty="0" smtClean="0"/>
              <a:t> 16:5; 1 </a:t>
            </a:r>
            <a:r>
              <a:rPr lang="es-ES" sz="1800" i="1" dirty="0" err="1" smtClean="0"/>
              <a:t>Cor.</a:t>
            </a:r>
            <a:r>
              <a:rPr lang="es-ES" sz="1800" i="1" dirty="0" smtClean="0"/>
              <a:t> 16:19; Col. 4:15; </a:t>
            </a:r>
            <a:r>
              <a:rPr lang="es-ES" sz="1800" i="1" dirty="0" err="1" smtClean="0"/>
              <a:t>File</a:t>
            </a:r>
            <a:r>
              <a:rPr lang="es-ES" sz="1800" i="1" dirty="0" smtClean="0"/>
              <a:t>. 2), </a:t>
            </a:r>
            <a:endParaRPr lang="es-ES" i="1" dirty="0" smtClean="0"/>
          </a:p>
          <a:p>
            <a:pPr lvl="1" fontAlgn="auto">
              <a:spcAft>
                <a:spcPts val="0"/>
              </a:spcAft>
              <a:buFont typeface="Arial" pitchFamily="34" charset="0"/>
              <a:buChar char="–"/>
              <a:defRPr/>
            </a:pPr>
            <a:r>
              <a:rPr lang="es-ES" dirty="0" smtClean="0"/>
              <a:t>En la liturgia, constaba la comunión, por ejemplo, compartir el pan </a:t>
            </a:r>
            <a:r>
              <a:rPr lang="es-ES" sz="1800" i="1" dirty="0" smtClean="0"/>
              <a:t>(</a:t>
            </a:r>
            <a:r>
              <a:rPr lang="es-ES" sz="1800" i="1" dirty="0" err="1" smtClean="0"/>
              <a:t>Hech</a:t>
            </a:r>
            <a:r>
              <a:rPr lang="es-ES" sz="1800" i="1" dirty="0" smtClean="0"/>
              <a:t>. 2:46; 6:4; 1 </a:t>
            </a:r>
            <a:r>
              <a:rPr lang="es-ES" sz="1800" i="1" dirty="0" err="1" smtClean="0"/>
              <a:t>Cor.</a:t>
            </a:r>
            <a:r>
              <a:rPr lang="es-ES" sz="1800" i="1" dirty="0" smtClean="0"/>
              <a:t> 11:20-27); </a:t>
            </a:r>
            <a:r>
              <a:rPr lang="es-ES" dirty="0" smtClean="0"/>
              <a:t>la experiencia de la oración </a:t>
            </a:r>
            <a:r>
              <a:rPr lang="es-ES" sz="1800" i="1" dirty="0" smtClean="0"/>
              <a:t>(</a:t>
            </a:r>
            <a:r>
              <a:rPr lang="es-ES" sz="1800" i="1" dirty="0" err="1" smtClean="0"/>
              <a:t>Hech</a:t>
            </a:r>
            <a:r>
              <a:rPr lang="es-ES" sz="1800" i="1" dirty="0" smtClean="0"/>
              <a:t>. 1:14; 12:5; 12:1-19),</a:t>
            </a:r>
            <a:r>
              <a:rPr lang="es-ES" dirty="0" smtClean="0"/>
              <a:t> la lectura de la Palabra </a:t>
            </a:r>
            <a:r>
              <a:rPr lang="es-ES" sz="1800" i="1" dirty="0" smtClean="0"/>
              <a:t>(</a:t>
            </a:r>
            <a:r>
              <a:rPr lang="es-ES" sz="1800" i="1" dirty="0" err="1" smtClean="0"/>
              <a:t>Hech</a:t>
            </a:r>
            <a:r>
              <a:rPr lang="es-ES" sz="1800" i="1" dirty="0" smtClean="0"/>
              <a:t>. 15:30, 31) </a:t>
            </a:r>
            <a:r>
              <a:rPr lang="es-ES" dirty="0" smtClean="0"/>
              <a:t>y el poder del testimonio </a:t>
            </a:r>
            <a:r>
              <a:rPr lang="es-ES" sz="1800" i="1" dirty="0" smtClean="0"/>
              <a:t>(</a:t>
            </a:r>
            <a:r>
              <a:rPr lang="es-ES" sz="1800" i="1" dirty="0" err="1" smtClean="0"/>
              <a:t>Hech</a:t>
            </a:r>
            <a:r>
              <a:rPr lang="es-ES" sz="1800" i="1" dirty="0" smtClean="0"/>
              <a:t>. 1:8; 10:39). </a:t>
            </a:r>
            <a:endParaRPr lang="pt-BR" i="1" dirty="0"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7624" y="908720"/>
            <a:ext cx="7138987" cy="652934"/>
          </a:xfrm>
        </p:spPr>
        <p:txBody>
          <a:bodyPr rtlCol="0">
            <a:normAutofit fontScale="90000"/>
          </a:bodyPr>
          <a:lstStyle/>
          <a:p>
            <a:pPr fontAlgn="auto">
              <a:spcAft>
                <a:spcPts val="0"/>
              </a:spcAft>
              <a:defRPr/>
            </a:pPr>
            <a:r>
              <a:rPr lang="pt-BR" b="1" dirty="0" smtClean="0"/>
              <a:t>CASAS COMO LUGAR DE CULTO </a:t>
            </a:r>
            <a:r>
              <a:rPr lang="pt-BR" dirty="0" smtClean="0"/>
              <a:t/>
            </a:r>
            <a:br>
              <a:rPr lang="pt-BR" dirty="0" smtClean="0"/>
            </a:br>
            <a:endParaRPr lang="pt-BR" dirty="0" smtClean="0"/>
          </a:p>
        </p:txBody>
      </p:sp>
      <p:sp>
        <p:nvSpPr>
          <p:cNvPr id="3" name="Espaço Reservado para Conteúdo 2"/>
          <p:cNvSpPr>
            <a:spLocks noGrp="1"/>
          </p:cNvSpPr>
          <p:nvPr>
            <p:ph idx="1"/>
          </p:nvPr>
        </p:nvSpPr>
        <p:spPr>
          <a:xfrm>
            <a:off x="971600" y="1600200"/>
            <a:ext cx="7715199" cy="4525963"/>
          </a:xfrm>
        </p:spPr>
        <p:txBody>
          <a:bodyPr rtlCol="0">
            <a:noAutofit/>
          </a:bodyPr>
          <a:lstStyle/>
          <a:p>
            <a:pPr lvl="1" fontAlgn="auto">
              <a:spcAft>
                <a:spcPts val="0"/>
              </a:spcAft>
              <a:buFont typeface="Arial" pitchFamily="34" charset="0"/>
              <a:buChar char="–"/>
              <a:defRPr/>
            </a:pPr>
            <a:r>
              <a:rPr lang="es-ES" dirty="0" smtClean="0"/>
              <a:t>De los seis bautismos del Espíritu Santo narrados en el libro de Hechos, por lo menos cuatro ocurrieron en casas, en grupos pequeños </a:t>
            </a:r>
            <a:r>
              <a:rPr lang="es-ES" sz="1800" i="1" dirty="0" smtClean="0"/>
              <a:t>(</a:t>
            </a:r>
            <a:r>
              <a:rPr lang="es-ES" sz="1800" i="1" dirty="0" err="1" smtClean="0"/>
              <a:t>Hech</a:t>
            </a:r>
            <a:r>
              <a:rPr lang="es-ES" sz="1800" i="1" dirty="0" smtClean="0"/>
              <a:t>. 2:4; 4:31; 8:17; 9:17; 10:44; 19:6).</a:t>
            </a:r>
            <a:endParaRPr lang="es-ES" i="1" dirty="0" smtClean="0"/>
          </a:p>
          <a:p>
            <a:pPr lvl="1" fontAlgn="auto">
              <a:spcAft>
                <a:spcPts val="0"/>
              </a:spcAft>
              <a:buFont typeface="Arial" pitchFamily="34" charset="0"/>
              <a:buChar char="–"/>
              <a:defRPr/>
            </a:pPr>
            <a:r>
              <a:rPr lang="es-ES" dirty="0" smtClean="0"/>
              <a:t>Mientras tanto, la iglesia se fortalecía en la fe </a:t>
            </a:r>
            <a:r>
              <a:rPr lang="es-ES" sz="1800" i="1" dirty="0" smtClean="0"/>
              <a:t>(</a:t>
            </a:r>
            <a:r>
              <a:rPr lang="es-ES" sz="1800" i="1" dirty="0" err="1" smtClean="0"/>
              <a:t>Hech</a:t>
            </a:r>
            <a:r>
              <a:rPr lang="es-ES" sz="1800" i="1" dirty="0" smtClean="0"/>
              <a:t>. 16:5), </a:t>
            </a:r>
            <a:r>
              <a:rPr lang="es-ES" dirty="0" smtClean="0"/>
              <a:t>se edificaba y caminaba en el temor del Señor </a:t>
            </a:r>
            <a:r>
              <a:rPr lang="es-ES" sz="1800" i="1" dirty="0" smtClean="0"/>
              <a:t>(</a:t>
            </a:r>
            <a:r>
              <a:rPr lang="es-ES" sz="1800" i="1" dirty="0" err="1" smtClean="0"/>
              <a:t>Hech</a:t>
            </a:r>
            <a:r>
              <a:rPr lang="es-ES" sz="1800" i="1" dirty="0" smtClean="0"/>
              <a:t>. 9:31), </a:t>
            </a:r>
            <a:r>
              <a:rPr lang="es-ES" dirty="0" smtClean="0"/>
              <a:t>crecía y se esparcía por el mundo </a:t>
            </a:r>
            <a:r>
              <a:rPr lang="es-ES" sz="1800" i="1" dirty="0" smtClean="0"/>
              <a:t>(</a:t>
            </a:r>
            <a:r>
              <a:rPr lang="es-ES" sz="1800" i="1" dirty="0" err="1" smtClean="0"/>
              <a:t>Hech</a:t>
            </a:r>
            <a:r>
              <a:rPr lang="es-ES" sz="1800" i="1" dirty="0" smtClean="0"/>
              <a:t>. 8:5, 14; 9:3).</a:t>
            </a:r>
            <a:endParaRPr lang="pt-BR" i="1" dirty="0" smtClean="0"/>
          </a:p>
        </p:txBody>
      </p:sp>
    </p:spTree>
    <p:extLst>
      <p:ext uri="{BB962C8B-B14F-4D97-AF65-F5344CB8AC3E}">
        <p14:creationId xmlns:p14="http://schemas.microsoft.com/office/powerpoint/2010/main" xmlns="" val="2961817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7624" y="764704"/>
            <a:ext cx="7138987" cy="652934"/>
          </a:xfrm>
        </p:spPr>
        <p:txBody>
          <a:bodyPr rtlCol="0">
            <a:normAutofit fontScale="90000"/>
          </a:bodyPr>
          <a:lstStyle/>
          <a:p>
            <a:pPr fontAlgn="auto">
              <a:spcAft>
                <a:spcPts val="0"/>
              </a:spcAft>
              <a:defRPr/>
            </a:pPr>
            <a:r>
              <a:rPr lang="pt-BR" b="1" dirty="0" smtClean="0"/>
              <a:t>CASAS COMO LUGAR DE CULTO </a:t>
            </a:r>
            <a:r>
              <a:rPr lang="pt-BR" dirty="0" smtClean="0"/>
              <a:t/>
            </a:r>
            <a:br>
              <a:rPr lang="pt-BR" dirty="0" smtClean="0"/>
            </a:br>
            <a:endParaRPr lang="pt-BR" dirty="0" smtClean="0"/>
          </a:p>
        </p:txBody>
      </p:sp>
      <p:pic>
        <p:nvPicPr>
          <p:cNvPr id="5" name="Picture 4" descr="shutterstock_68421307.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6263" y="1700213"/>
            <a:ext cx="9144000" cy="6269128"/>
          </a:xfrm>
          <a:prstGeom prst="rect">
            <a:avLst/>
          </a:prstGeom>
        </p:spPr>
      </p:pic>
      <p:sp>
        <p:nvSpPr>
          <p:cNvPr id="3" name="Espaço Reservado para Conteúdo 2"/>
          <p:cNvSpPr>
            <a:spLocks noGrp="1"/>
          </p:cNvSpPr>
          <p:nvPr>
            <p:ph idx="1"/>
          </p:nvPr>
        </p:nvSpPr>
        <p:spPr>
          <a:xfrm>
            <a:off x="1043608" y="1484784"/>
            <a:ext cx="7674149" cy="4525963"/>
          </a:xfrm>
        </p:spPr>
        <p:txBody>
          <a:bodyPr rtlCol="0">
            <a:noAutofit/>
          </a:bodyPr>
          <a:lstStyle/>
          <a:p>
            <a:r>
              <a:rPr lang="es-ES" sz="2500" dirty="0" smtClean="0"/>
              <a:t>El Nuevo Testamento registra, por lo menos, 229 veces la palabra “casa”. En su importante estudio sobre esta palabra, casa, en el Nuevo Testamento, Otto Michel, en el tópico “La casa como un grupo en la estructura de la comunidad cristiana”, declara:</a:t>
            </a:r>
          </a:p>
          <a:p>
            <a:endParaRPr lang="pt-BR" dirty="0"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31640" y="764704"/>
            <a:ext cx="7138987" cy="652934"/>
          </a:xfrm>
        </p:spPr>
        <p:txBody>
          <a:bodyPr rtlCol="0">
            <a:normAutofit fontScale="90000"/>
          </a:bodyPr>
          <a:lstStyle/>
          <a:p>
            <a:pPr fontAlgn="auto">
              <a:spcAft>
                <a:spcPts val="0"/>
              </a:spcAft>
              <a:defRPr/>
            </a:pPr>
            <a:r>
              <a:rPr lang="pt-BR" b="1" dirty="0" smtClean="0"/>
              <a:t>CASAS COMO LUGAR DE CULTO </a:t>
            </a:r>
            <a:r>
              <a:rPr lang="pt-BR" dirty="0" smtClean="0"/>
              <a:t/>
            </a:r>
            <a:br>
              <a:rPr lang="pt-BR" dirty="0" smtClean="0"/>
            </a:br>
            <a:endParaRPr lang="pt-BR" dirty="0" smtClean="0"/>
          </a:p>
        </p:txBody>
      </p:sp>
      <p:sp>
        <p:nvSpPr>
          <p:cNvPr id="3" name="Espaço Reservado para Conteúdo 2"/>
          <p:cNvSpPr>
            <a:spLocks noGrp="1"/>
          </p:cNvSpPr>
          <p:nvPr>
            <p:ph idx="1"/>
          </p:nvPr>
        </p:nvSpPr>
        <p:spPr>
          <a:xfrm>
            <a:off x="1187624" y="1280092"/>
            <a:ext cx="7489651" cy="4525963"/>
          </a:xfrm>
        </p:spPr>
        <p:txBody>
          <a:bodyPr rtlCol="0">
            <a:noAutofit/>
          </a:bodyPr>
          <a:lstStyle/>
          <a:p>
            <a:pPr marL="0" lvl="1" indent="0" fontAlgn="auto">
              <a:spcAft>
                <a:spcPts val="0"/>
              </a:spcAft>
              <a:buNone/>
              <a:defRPr/>
            </a:pPr>
            <a:r>
              <a:rPr lang="pt-BR" sz="2200" dirty="0" smtClean="0"/>
              <a:t>- </a:t>
            </a:r>
            <a:r>
              <a:rPr lang="es-ES" sz="2200" dirty="0" smtClean="0"/>
              <a:t>“El primitivo cristianismo estructura su congregación en familias, grupos y ‘casas’. La casa era tanto un local de comunión como un local de encuentro. Así, leemos de la casa de </a:t>
            </a:r>
            <a:r>
              <a:rPr lang="es-ES" sz="2200" dirty="0" err="1" smtClean="0"/>
              <a:t>Estéfanas</a:t>
            </a:r>
            <a:r>
              <a:rPr lang="es-ES" sz="2200" dirty="0" smtClean="0"/>
              <a:t> </a:t>
            </a:r>
            <a:r>
              <a:rPr lang="es-ES" sz="1800" i="1" dirty="0" smtClean="0"/>
              <a:t>(1 </a:t>
            </a:r>
            <a:r>
              <a:rPr lang="es-ES" sz="1800" i="1" dirty="0" err="1" smtClean="0"/>
              <a:t>Cor.</a:t>
            </a:r>
            <a:r>
              <a:rPr lang="es-ES" sz="1800" i="1" dirty="0" smtClean="0"/>
              <a:t> 1:16), </a:t>
            </a:r>
            <a:r>
              <a:rPr lang="es-ES" sz="2200" dirty="0" smtClean="0"/>
              <a:t>la casa de Filemón (</a:t>
            </a:r>
            <a:r>
              <a:rPr lang="es-ES" sz="1800" i="1" dirty="0" err="1" smtClean="0"/>
              <a:t>Fil.</a:t>
            </a:r>
            <a:r>
              <a:rPr lang="es-ES" sz="1800" i="1" dirty="0" smtClean="0"/>
              <a:t> 2), </a:t>
            </a:r>
            <a:r>
              <a:rPr lang="es-ES" sz="2200" dirty="0" smtClean="0"/>
              <a:t>la casa de Cornelio </a:t>
            </a:r>
            <a:r>
              <a:rPr lang="es-ES" sz="1800" i="1" dirty="0" smtClean="0"/>
              <a:t>(</a:t>
            </a:r>
            <a:r>
              <a:rPr lang="es-ES" sz="1800" i="1" dirty="0" err="1" smtClean="0"/>
              <a:t>Hech</a:t>
            </a:r>
            <a:r>
              <a:rPr lang="es-ES" sz="1800" i="1" dirty="0" smtClean="0"/>
              <a:t>. 11:14), </a:t>
            </a:r>
            <a:r>
              <a:rPr lang="es-ES" sz="2200" dirty="0" smtClean="0"/>
              <a:t>la casa de Lidia </a:t>
            </a:r>
            <a:r>
              <a:rPr lang="es-ES" sz="1800" i="1" dirty="0" smtClean="0"/>
              <a:t>(</a:t>
            </a:r>
            <a:r>
              <a:rPr lang="es-ES" sz="1800" i="1" dirty="0" err="1" smtClean="0"/>
              <a:t>Hech</a:t>
            </a:r>
            <a:r>
              <a:rPr lang="es-ES" sz="1800" i="1" dirty="0" smtClean="0"/>
              <a:t>. 16:15),</a:t>
            </a:r>
            <a:r>
              <a:rPr lang="es-ES" sz="2200" dirty="0" smtClean="0"/>
              <a:t> la casa de la prisión del gobernador en </a:t>
            </a:r>
            <a:r>
              <a:rPr lang="es-ES" sz="2200" dirty="0" err="1" smtClean="0"/>
              <a:t>Filipos</a:t>
            </a:r>
            <a:r>
              <a:rPr lang="es-ES" sz="2200" dirty="0" smtClean="0"/>
              <a:t> </a:t>
            </a:r>
            <a:r>
              <a:rPr lang="es-ES" sz="1800" i="1" dirty="0" smtClean="0"/>
              <a:t>(</a:t>
            </a:r>
            <a:r>
              <a:rPr lang="es-ES" sz="1800" i="1" dirty="0" err="1" smtClean="0"/>
              <a:t>Hech</a:t>
            </a:r>
            <a:r>
              <a:rPr lang="es-ES" sz="1800" i="1" dirty="0" smtClean="0"/>
              <a:t>. 16:31, 34),</a:t>
            </a:r>
            <a:r>
              <a:rPr lang="es-ES" sz="2200" dirty="0" smtClean="0"/>
              <a:t> etc. La casa y la familia son los grupos naturales menores, en la estructura de la congregación. Hay una interesante observación en Hechos 20:20: ‘Ustedes saben que no he vacilado en predicarles nada que les fuera de provecho, sino que les he enseñado públicamente y en las casas’. Como predicador público, el apóstol [Pablo] dio instrucciones en las casas en los encuentros de la comunidad”</a:t>
            </a:r>
            <a:r>
              <a:rPr lang="pt-BR" sz="2200" dirty="0" smtClean="0"/>
              <a:t> </a:t>
            </a:r>
          </a:p>
        </p:txBody>
      </p:sp>
    </p:spTree>
    <p:extLst>
      <p:ext uri="{BB962C8B-B14F-4D97-AF65-F5344CB8AC3E}">
        <p14:creationId xmlns:p14="http://schemas.microsoft.com/office/powerpoint/2010/main" xmlns="" val="1975092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9632" y="908720"/>
            <a:ext cx="7138987" cy="652934"/>
          </a:xfrm>
        </p:spPr>
        <p:txBody>
          <a:bodyPr rtlCol="0">
            <a:normAutofit fontScale="90000"/>
          </a:bodyPr>
          <a:lstStyle/>
          <a:p>
            <a:pPr fontAlgn="auto">
              <a:spcAft>
                <a:spcPts val="0"/>
              </a:spcAft>
              <a:defRPr/>
            </a:pPr>
            <a:r>
              <a:rPr lang="pt-BR" sz="2600" b="1" dirty="0" smtClean="0"/>
              <a:t>CASAS COMO LUGAR DE CULTO </a:t>
            </a:r>
            <a:r>
              <a:rPr lang="pt-BR" dirty="0" smtClean="0"/>
              <a:t/>
            </a:r>
            <a:br>
              <a:rPr lang="pt-BR" dirty="0" smtClean="0"/>
            </a:br>
            <a:endParaRPr lang="pt-BR" dirty="0" smtClean="0"/>
          </a:p>
        </p:txBody>
      </p:sp>
      <p:sp>
        <p:nvSpPr>
          <p:cNvPr id="3" name="Espaço Reservado para Conteúdo 2"/>
          <p:cNvSpPr>
            <a:spLocks noGrp="1"/>
          </p:cNvSpPr>
          <p:nvPr>
            <p:ph idx="1"/>
          </p:nvPr>
        </p:nvSpPr>
        <p:spPr>
          <a:xfrm>
            <a:off x="899592" y="1600200"/>
            <a:ext cx="7787207" cy="4525963"/>
          </a:xfrm>
        </p:spPr>
        <p:txBody>
          <a:bodyPr rtlCol="0">
            <a:noAutofit/>
          </a:bodyPr>
          <a:lstStyle/>
          <a:p>
            <a:pPr fontAlgn="auto">
              <a:spcAft>
                <a:spcPts val="0"/>
              </a:spcAft>
              <a:buFont typeface="Arial" pitchFamily="34" charset="0"/>
              <a:buChar char="•"/>
              <a:defRPr/>
            </a:pPr>
            <a:r>
              <a:rPr lang="pt-BR" sz="2500" b="1" dirty="0" smtClean="0"/>
              <a:t>Wolfgang Simson: </a:t>
            </a:r>
          </a:p>
          <a:p>
            <a:pPr lvl="1" fontAlgn="auto">
              <a:spcAft>
                <a:spcPts val="0"/>
              </a:spcAft>
              <a:buFont typeface="Arial" pitchFamily="34" charset="0"/>
              <a:buChar char="–"/>
              <a:defRPr/>
            </a:pPr>
            <a:r>
              <a:rPr lang="es-ES" sz="2500" dirty="0" smtClean="0"/>
              <a:t>la iglesia en el periodo apostólico funcionaba en las casas no como una estrategia, sino como </a:t>
            </a:r>
            <a:r>
              <a:rPr lang="es-ES" sz="2500" i="1" dirty="0" smtClean="0"/>
              <a:t>la única manera por la cual podría subsistir</a:t>
            </a:r>
            <a:r>
              <a:rPr lang="es-ES" sz="2500" dirty="0" smtClean="0"/>
              <a:t>. </a:t>
            </a:r>
          </a:p>
          <a:p>
            <a:pPr lvl="1" fontAlgn="auto">
              <a:spcAft>
                <a:spcPts val="0"/>
              </a:spcAft>
              <a:buFont typeface="Arial" pitchFamily="34" charset="0"/>
              <a:buChar char="–"/>
              <a:defRPr/>
            </a:pPr>
            <a:r>
              <a:rPr lang="es-ES" sz="2500" dirty="0" smtClean="0"/>
              <a:t> “los primeros cristianos –incluso durante muchos años después de la conclusión del canon bíblico- se reunían en casas, generalmente en el recinto mayor que uno de los miembros disponía”.</a:t>
            </a:r>
            <a:endParaRPr lang="pt-BR" sz="2500" dirty="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9632" y="908720"/>
            <a:ext cx="7138987" cy="652934"/>
          </a:xfrm>
        </p:spPr>
        <p:txBody>
          <a:bodyPr rtlCol="0">
            <a:normAutofit fontScale="90000"/>
          </a:bodyPr>
          <a:lstStyle/>
          <a:p>
            <a:pPr fontAlgn="auto">
              <a:spcAft>
                <a:spcPts val="0"/>
              </a:spcAft>
              <a:defRPr/>
            </a:pPr>
            <a:r>
              <a:rPr lang="pt-BR" sz="2600" b="1" dirty="0" smtClean="0"/>
              <a:t>CASAS COMO LUGAR DE CULTO </a:t>
            </a:r>
            <a:r>
              <a:rPr lang="pt-BR" dirty="0" smtClean="0"/>
              <a:t/>
            </a:r>
            <a:br>
              <a:rPr lang="pt-BR" dirty="0" smtClean="0"/>
            </a:br>
            <a:endParaRPr lang="pt-BR" dirty="0" smtClean="0"/>
          </a:p>
        </p:txBody>
      </p:sp>
      <p:sp>
        <p:nvSpPr>
          <p:cNvPr id="3" name="Espaço Reservado para Conteúdo 2"/>
          <p:cNvSpPr>
            <a:spLocks noGrp="1"/>
          </p:cNvSpPr>
          <p:nvPr>
            <p:ph idx="1"/>
          </p:nvPr>
        </p:nvSpPr>
        <p:spPr>
          <a:xfrm>
            <a:off x="1043608" y="1600200"/>
            <a:ext cx="7643191" cy="4525963"/>
          </a:xfrm>
        </p:spPr>
        <p:txBody>
          <a:bodyPr rtlCol="0">
            <a:noAutofit/>
          </a:bodyPr>
          <a:lstStyle/>
          <a:p>
            <a:pPr fontAlgn="auto">
              <a:spcAft>
                <a:spcPts val="0"/>
              </a:spcAft>
              <a:buFont typeface="Arial" pitchFamily="34" charset="0"/>
              <a:buChar char="•"/>
              <a:defRPr/>
            </a:pPr>
            <a:r>
              <a:rPr lang="pt-BR" sz="2500" dirty="0" err="1" smtClean="0"/>
              <a:t>Gareth</a:t>
            </a:r>
            <a:r>
              <a:rPr lang="pt-BR" sz="2500" dirty="0" smtClean="0"/>
              <a:t> Weldon Icenogle: </a:t>
            </a:r>
          </a:p>
          <a:p>
            <a:pPr fontAlgn="auto">
              <a:spcAft>
                <a:spcPts val="0"/>
              </a:spcAft>
              <a:buFont typeface="Arial" pitchFamily="34" charset="0"/>
              <a:buChar char="•"/>
              <a:defRPr/>
            </a:pPr>
            <a:endParaRPr lang="pt-BR" sz="2500" dirty="0" smtClean="0"/>
          </a:p>
          <a:p>
            <a:pPr lvl="1" fontAlgn="auto">
              <a:spcAft>
                <a:spcPts val="0"/>
              </a:spcAft>
              <a:buFont typeface="Arial" pitchFamily="34" charset="0"/>
              <a:buChar char="–"/>
              <a:defRPr/>
            </a:pPr>
            <a:r>
              <a:rPr lang="es-ES" sz="2500" dirty="0" smtClean="0"/>
              <a:t>“durante los tiempos del Nuevo Testamento, el pueblo de Dios continuó teniendo encuentros en grupos pequeños llamados </a:t>
            </a:r>
            <a:r>
              <a:rPr lang="es-ES" sz="2500" i="1" dirty="0" err="1" smtClean="0"/>
              <a:t>ekklesía</a:t>
            </a:r>
            <a:r>
              <a:rPr lang="es-ES" sz="2500" dirty="0" smtClean="0"/>
              <a:t> </a:t>
            </a:r>
            <a:r>
              <a:rPr lang="es-ES" sz="2000" i="1" dirty="0" smtClean="0"/>
              <a:t>(reuniones o iglesias)”. (</a:t>
            </a:r>
            <a:r>
              <a:rPr lang="es-ES" sz="2000" i="1" dirty="0" err="1" smtClean="0"/>
              <a:t>Hech</a:t>
            </a:r>
            <a:r>
              <a:rPr lang="es-ES" sz="2000" i="1" dirty="0" smtClean="0"/>
              <a:t>. 4:23-31)</a:t>
            </a:r>
            <a:endParaRPr lang="es-ES" sz="2500" i="1" dirty="0" smtClean="0"/>
          </a:p>
          <a:p>
            <a:pPr lvl="1" fontAlgn="auto">
              <a:spcAft>
                <a:spcPts val="0"/>
              </a:spcAft>
              <a:buFont typeface="Arial" pitchFamily="34" charset="0"/>
              <a:buChar char="–"/>
              <a:defRPr/>
            </a:pPr>
            <a:endParaRPr lang="es-ES" sz="2500" dirty="0" smtClean="0"/>
          </a:p>
          <a:p>
            <a:pPr lvl="1" fontAlgn="auto">
              <a:spcAft>
                <a:spcPts val="0"/>
              </a:spcAft>
              <a:buFont typeface="Arial" pitchFamily="34" charset="0"/>
              <a:buChar char="–"/>
              <a:defRPr/>
            </a:pPr>
            <a:r>
              <a:rPr lang="es-ES" sz="2500" dirty="0" smtClean="0"/>
              <a:t>Este es un consistente principio de funcionamiento de los grupos pequeños del presente: las reuniones en la casas</a:t>
            </a:r>
            <a:r>
              <a:rPr lang="pt-BR" sz="2500" dirty="0" smtClean="0"/>
              <a:t> </a:t>
            </a:r>
          </a:p>
        </p:txBody>
      </p:sp>
    </p:spTree>
    <p:extLst>
      <p:ext uri="{BB962C8B-B14F-4D97-AF65-F5344CB8AC3E}">
        <p14:creationId xmlns:p14="http://schemas.microsoft.com/office/powerpoint/2010/main" xmlns="" val="248852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ítulo 1"/>
          <p:cNvSpPr>
            <a:spLocks noGrp="1"/>
          </p:cNvSpPr>
          <p:nvPr>
            <p:ph type="title"/>
          </p:nvPr>
        </p:nvSpPr>
        <p:spPr>
          <a:xfrm>
            <a:off x="2591979" y="941946"/>
            <a:ext cx="5148373" cy="614846"/>
          </a:xfrm>
        </p:spPr>
        <p:txBody>
          <a:bodyPr/>
          <a:lstStyle/>
          <a:p>
            <a:r>
              <a:rPr lang="es-ES" b="1" dirty="0" smtClean="0"/>
              <a:t>LOS GRUPOS PEQUEÑOS EN EL NUEVO TESTAMENTO</a:t>
            </a:r>
            <a:r>
              <a:rPr lang="pt-BR" dirty="0" smtClean="0"/>
              <a:t/>
            </a:r>
            <a:br>
              <a:rPr lang="pt-BR" dirty="0" smtClean="0"/>
            </a:br>
            <a:endParaRPr lang="pt-BR" dirty="0" smtClean="0"/>
          </a:p>
        </p:txBody>
      </p:sp>
      <p:sp>
        <p:nvSpPr>
          <p:cNvPr id="3075" name="Espaço Reservado para Conteúdo 2"/>
          <p:cNvSpPr>
            <a:spLocks noGrp="1"/>
          </p:cNvSpPr>
          <p:nvPr>
            <p:ph idx="1"/>
          </p:nvPr>
        </p:nvSpPr>
        <p:spPr>
          <a:xfrm>
            <a:off x="899593" y="2060848"/>
            <a:ext cx="7787208" cy="4525963"/>
          </a:xfrm>
        </p:spPr>
        <p:txBody>
          <a:bodyPr/>
          <a:lstStyle/>
          <a:p>
            <a:pPr algn="just"/>
            <a:r>
              <a:rPr lang="es-ES" dirty="0" smtClean="0"/>
              <a:t>Una de las grandes preocupaciones de los estudiosos de grupos pequeños en el presente es fundamentarlos bíblicamente en forma consistente</a:t>
            </a:r>
          </a:p>
          <a:p>
            <a:pPr algn="just"/>
            <a:r>
              <a:rPr lang="es-ES" dirty="0" smtClean="0"/>
              <a:t>Las dificultades surgidas desafiaron a estudiosos del área, y crearon oportunidades para su apertura y profundización teórica.</a:t>
            </a:r>
            <a:endParaRPr lang="pt-B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43608" y="764704"/>
            <a:ext cx="7643191" cy="5976664"/>
          </a:xfrm>
        </p:spPr>
        <p:txBody>
          <a:bodyPr rtlCol="0">
            <a:noAutofit/>
          </a:bodyPr>
          <a:lstStyle/>
          <a:p>
            <a:r>
              <a:rPr lang="es-ES" dirty="0" err="1" smtClean="0"/>
              <a:t>Ernest</a:t>
            </a:r>
            <a:r>
              <a:rPr lang="es-ES" dirty="0" smtClean="0"/>
              <a:t> Martin, que también clasifica el crecimiento de las iglesias en casa como “fenómeno”, presenta algunos argumentos que refuerzan su importancia:</a:t>
            </a:r>
            <a:endParaRPr lang="pt-BR" dirty="0" smtClean="0"/>
          </a:p>
          <a:p>
            <a:r>
              <a:rPr lang="es-ES" dirty="0" smtClean="0"/>
              <a:t>1. La iglesia adoptó el sistema de iglesias en casas, incluso antes del momento en que sufrieron persecución.</a:t>
            </a:r>
            <a:endParaRPr lang="pt-BR" dirty="0" smtClean="0"/>
          </a:p>
          <a:p>
            <a:r>
              <a:rPr lang="es-ES" dirty="0" smtClean="0"/>
              <a:t>2. No todos los creyentes eran pobres; algunos fueron capaces de ofrecer casas de tamaño adecuado para las reuniones.</a:t>
            </a:r>
            <a:endParaRPr lang="pt-BR" dirty="0" smtClean="0"/>
          </a:p>
          <a:p>
            <a:r>
              <a:rPr lang="es-ES" dirty="0" smtClean="0"/>
              <a:t>3. En grandes ciudades, tales como Corintio y Roma, había más de una iglesia en casas. Esto puede explicar, en parte, las divisiones en Corintio. Se reunían grandes asambleas, compuestas por grupos menores </a:t>
            </a:r>
            <a:r>
              <a:rPr lang="es-ES" sz="1800" i="1" dirty="0" smtClean="0"/>
              <a:t>(</a:t>
            </a:r>
            <a:r>
              <a:rPr lang="es-ES" sz="1800" i="1" dirty="0" err="1" smtClean="0"/>
              <a:t>Rom.</a:t>
            </a:r>
            <a:r>
              <a:rPr lang="es-ES" sz="1800" i="1" dirty="0" smtClean="0"/>
              <a:t> 16:23).</a:t>
            </a:r>
            <a:endParaRPr lang="pt-BR" i="1" dirty="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43608" y="764704"/>
            <a:ext cx="7643191" cy="5976664"/>
          </a:xfrm>
        </p:spPr>
        <p:txBody>
          <a:bodyPr rtlCol="0">
            <a:noAutofit/>
          </a:bodyPr>
          <a:lstStyle/>
          <a:p>
            <a:r>
              <a:rPr lang="es-ES" dirty="0" smtClean="0"/>
              <a:t>4. Esta modalidad facilitó la naturaleza del grupo primario de la iglesia en su esencia, promoviendo intimidad, responsabilidad, adoración y comunión.</a:t>
            </a:r>
            <a:endParaRPr lang="pt-BR" dirty="0" smtClean="0"/>
          </a:p>
          <a:p>
            <a:r>
              <a:rPr lang="es-ES" dirty="0" smtClean="0"/>
              <a:t>5. Este patrón de funcionamiento permitió la flexibilidad que la movilidad requiere. Ajustándose bien al énfasis en la hospitalidad.</a:t>
            </a:r>
            <a:endParaRPr lang="pt-BR" dirty="0" smtClean="0"/>
          </a:p>
          <a:p>
            <a:r>
              <a:rPr lang="es-ES" dirty="0" smtClean="0"/>
              <a:t>6. El fenómeno de la iglesia en casas explica la propagación de la fe cristiana y la vitalidad de las iglesias en el inicio en los primeros siglos.</a:t>
            </a:r>
            <a:endParaRPr lang="pt-BR" dirty="0" smtClean="0"/>
          </a:p>
          <a:p>
            <a:pPr marL="457200" lvl="1" indent="0" fontAlgn="auto">
              <a:spcAft>
                <a:spcPts val="0"/>
              </a:spcAft>
              <a:buFont typeface="Arial" pitchFamily="34" charset="0"/>
              <a:buNone/>
              <a:defRPr/>
            </a:pPr>
            <a:r>
              <a:rPr lang="es-ES" dirty="0" smtClean="0"/>
              <a:t>Excavaciones arqueológicas de 1930 y 1931, en el emplazamiento donde hoy es Siria, descubrieron una casa- iglesia del tercer siglo.</a:t>
            </a:r>
            <a:endParaRPr lang="pt-BR" dirty="0" smtClean="0"/>
          </a:p>
        </p:txBody>
      </p:sp>
    </p:spTree>
    <p:extLst>
      <p:ext uri="{BB962C8B-B14F-4D97-AF65-F5344CB8AC3E}">
        <p14:creationId xmlns:p14="http://schemas.microsoft.com/office/powerpoint/2010/main" xmlns="" val="3527379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9632" y="908720"/>
            <a:ext cx="7138987" cy="652934"/>
          </a:xfrm>
        </p:spPr>
        <p:txBody>
          <a:bodyPr rtlCol="0">
            <a:normAutofit fontScale="90000"/>
          </a:bodyPr>
          <a:lstStyle/>
          <a:p>
            <a:pPr fontAlgn="auto">
              <a:spcAft>
                <a:spcPts val="0"/>
              </a:spcAft>
              <a:defRPr/>
            </a:pPr>
            <a:r>
              <a:rPr lang="pt-BR" sz="2600" b="1" dirty="0" smtClean="0"/>
              <a:t>CASAS COMO LUGAR DE CULTO </a:t>
            </a:r>
            <a:r>
              <a:rPr lang="pt-BR" dirty="0" smtClean="0"/>
              <a:t/>
            </a:r>
            <a:br>
              <a:rPr lang="pt-BR" dirty="0" smtClean="0"/>
            </a:br>
            <a:endParaRPr lang="pt-BR" dirty="0" smtClean="0"/>
          </a:p>
        </p:txBody>
      </p:sp>
      <p:sp>
        <p:nvSpPr>
          <p:cNvPr id="3" name="Espaço Reservado para Conteúdo 2"/>
          <p:cNvSpPr>
            <a:spLocks noGrp="1"/>
          </p:cNvSpPr>
          <p:nvPr>
            <p:ph idx="1"/>
          </p:nvPr>
        </p:nvSpPr>
        <p:spPr>
          <a:xfrm>
            <a:off x="1115616" y="1600200"/>
            <a:ext cx="7571183" cy="4525963"/>
          </a:xfrm>
        </p:spPr>
        <p:txBody>
          <a:bodyPr rtlCol="0">
            <a:noAutofit/>
          </a:bodyPr>
          <a:lstStyle/>
          <a:p>
            <a:pPr fontAlgn="auto">
              <a:spcAft>
                <a:spcPts val="0"/>
              </a:spcAft>
              <a:buFont typeface="Arial" pitchFamily="34" charset="0"/>
              <a:buChar char="•"/>
              <a:defRPr/>
            </a:pPr>
            <a:r>
              <a:rPr lang="pt-BR" dirty="0" smtClean="0"/>
              <a:t>Lucas</a:t>
            </a:r>
            <a:r>
              <a:rPr lang="es-ES" dirty="0" smtClean="0"/>
              <a:t>y Pablo, al escribir sus cartas, hacen referencia a las iglesias en las casas </a:t>
            </a:r>
            <a:r>
              <a:rPr lang="es-ES" sz="1800" i="1" dirty="0" smtClean="0"/>
              <a:t>(</a:t>
            </a:r>
            <a:r>
              <a:rPr lang="es-ES" sz="1800" i="1" dirty="0" err="1" smtClean="0"/>
              <a:t>Hech</a:t>
            </a:r>
            <a:r>
              <a:rPr lang="es-ES" sz="1800" i="1" dirty="0" smtClean="0"/>
              <a:t>. 2:46; 5:42; 16:40; 20:20; </a:t>
            </a:r>
            <a:r>
              <a:rPr lang="es-ES" sz="1800" i="1" dirty="0" err="1" smtClean="0"/>
              <a:t>Rom.</a:t>
            </a:r>
            <a:r>
              <a:rPr lang="es-ES" sz="1800" i="1" dirty="0" smtClean="0"/>
              <a:t> 16:5; 1 </a:t>
            </a:r>
            <a:r>
              <a:rPr lang="es-ES" sz="1800" i="1" dirty="0" err="1" smtClean="0"/>
              <a:t>Cor.</a:t>
            </a:r>
            <a:r>
              <a:rPr lang="es-ES" sz="1800" i="1" dirty="0" smtClean="0"/>
              <a:t> 16:19; Col. 4:15; Filemón 2),</a:t>
            </a:r>
            <a:r>
              <a:rPr lang="es-ES" dirty="0" smtClean="0"/>
              <a:t> demuestran exactamente cómo era la iglesia</a:t>
            </a:r>
            <a:r>
              <a:rPr lang="pt-BR" dirty="0" smtClean="0"/>
              <a:t>: </a:t>
            </a:r>
          </a:p>
          <a:p>
            <a:pPr lvl="1" fontAlgn="auto">
              <a:spcAft>
                <a:spcPts val="0"/>
              </a:spcAft>
              <a:buFont typeface="Arial" pitchFamily="34" charset="0"/>
              <a:buChar char="–"/>
              <a:defRPr/>
            </a:pPr>
            <a:r>
              <a:rPr lang="es-ES" dirty="0" smtClean="0"/>
              <a:t>una comunidad de creyentes que se reunía en las casas</a:t>
            </a:r>
            <a:r>
              <a:rPr lang="pt-BR" dirty="0" smtClean="0"/>
              <a:t>. </a:t>
            </a:r>
          </a:p>
          <a:p>
            <a:pPr fontAlgn="auto">
              <a:spcAft>
                <a:spcPts val="0"/>
              </a:spcAft>
              <a:buNone/>
              <a:defRPr/>
            </a:pPr>
            <a:r>
              <a:rPr lang="pt-BR" dirty="0" err="1" smtClean="0"/>
              <a:t>Cómo</a:t>
            </a:r>
            <a:r>
              <a:rPr lang="pt-BR" dirty="0" smtClean="0"/>
              <a:t> era caracterizado aquele período: </a:t>
            </a:r>
          </a:p>
          <a:p>
            <a:r>
              <a:rPr lang="es-ES" dirty="0" smtClean="0"/>
              <a:t>Saluden igualmente a la iglesia que se reúne en la casa de ellos. Saluden a mi querido hermano </a:t>
            </a:r>
            <a:r>
              <a:rPr lang="es-ES" dirty="0" err="1" smtClean="0"/>
              <a:t>Epeneto</a:t>
            </a:r>
            <a:r>
              <a:rPr lang="es-ES" dirty="0" smtClean="0"/>
              <a:t>, el primer convertido a Cristo en la provincia de Asia” </a:t>
            </a:r>
            <a:r>
              <a:rPr lang="es-ES" sz="1800" i="1" dirty="0" smtClean="0"/>
              <a:t>(</a:t>
            </a:r>
            <a:r>
              <a:rPr lang="es-ES" sz="1800" i="1" dirty="0" err="1" smtClean="0"/>
              <a:t>Rom.</a:t>
            </a:r>
            <a:r>
              <a:rPr lang="es-ES" sz="1800" i="1" dirty="0" smtClean="0"/>
              <a:t> 16:5).</a:t>
            </a:r>
            <a:endParaRPr lang="pt-BR" i="1" dirty="0"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9632" y="908720"/>
            <a:ext cx="7138987" cy="652934"/>
          </a:xfrm>
        </p:spPr>
        <p:txBody>
          <a:bodyPr rtlCol="0">
            <a:normAutofit fontScale="90000"/>
          </a:bodyPr>
          <a:lstStyle/>
          <a:p>
            <a:pPr fontAlgn="auto">
              <a:spcAft>
                <a:spcPts val="0"/>
              </a:spcAft>
              <a:defRPr/>
            </a:pPr>
            <a:r>
              <a:rPr lang="pt-BR" sz="2600" b="1" dirty="0" smtClean="0"/>
              <a:t>CASAS COMO LUGAR DE CULTO </a:t>
            </a:r>
            <a:r>
              <a:rPr lang="pt-BR" dirty="0" smtClean="0"/>
              <a:t/>
            </a:r>
            <a:br>
              <a:rPr lang="pt-BR" dirty="0" smtClean="0"/>
            </a:br>
            <a:endParaRPr lang="pt-BR" dirty="0" smtClean="0"/>
          </a:p>
        </p:txBody>
      </p:sp>
      <p:sp>
        <p:nvSpPr>
          <p:cNvPr id="3" name="Espaço Reservado para Conteúdo 2"/>
          <p:cNvSpPr>
            <a:spLocks noGrp="1"/>
          </p:cNvSpPr>
          <p:nvPr>
            <p:ph idx="1"/>
          </p:nvPr>
        </p:nvSpPr>
        <p:spPr>
          <a:xfrm>
            <a:off x="755576" y="1600200"/>
            <a:ext cx="7931223" cy="4525963"/>
          </a:xfrm>
        </p:spPr>
        <p:txBody>
          <a:bodyPr rtlCol="0">
            <a:noAutofit/>
          </a:bodyPr>
          <a:lstStyle/>
          <a:p>
            <a:r>
              <a:rPr lang="es-ES" dirty="0" smtClean="0"/>
              <a:t>“Las iglesias de la provincia de Asia les mandan saludos. Aquila y Priscila los saludan cordialmente en el Señor, como también la iglesia que se reúne en la casa de ellos” </a:t>
            </a:r>
            <a:r>
              <a:rPr lang="es-ES" sz="1800" i="1" dirty="0" smtClean="0"/>
              <a:t>(1 </a:t>
            </a:r>
            <a:r>
              <a:rPr lang="es-ES" sz="1800" i="1" dirty="0" err="1" smtClean="0"/>
              <a:t>Cor.</a:t>
            </a:r>
            <a:r>
              <a:rPr lang="es-ES" sz="1800" i="1" dirty="0" smtClean="0"/>
              <a:t> 16:19).</a:t>
            </a:r>
            <a:endParaRPr lang="pt-BR" i="1" dirty="0" smtClean="0"/>
          </a:p>
          <a:p>
            <a:r>
              <a:rPr lang="es-ES" dirty="0" smtClean="0"/>
              <a:t>“Saluden a los hermanos que están en </a:t>
            </a:r>
            <a:r>
              <a:rPr lang="es-ES" dirty="0" err="1" smtClean="0"/>
              <a:t>Laodicea</a:t>
            </a:r>
            <a:r>
              <a:rPr lang="es-ES" dirty="0" smtClean="0"/>
              <a:t>, como también a Ninfas y a la iglesia que se reúne en su casa” </a:t>
            </a:r>
            <a:r>
              <a:rPr lang="es-ES" sz="1800" i="1" dirty="0" smtClean="0"/>
              <a:t>(Col. 4:15).</a:t>
            </a:r>
            <a:endParaRPr lang="pt-BR" i="1" dirty="0" smtClean="0"/>
          </a:p>
          <a:p>
            <a:r>
              <a:rPr lang="es-ES" dirty="0" smtClean="0"/>
              <a:t>“A la hermana Apia, a </a:t>
            </a:r>
            <a:r>
              <a:rPr lang="es-ES" dirty="0" err="1" smtClean="0"/>
              <a:t>Arquipo</a:t>
            </a:r>
            <a:r>
              <a:rPr lang="es-ES" dirty="0" smtClean="0"/>
              <a:t> nuestro compañero de lucha, y a la iglesia que se reúne en tu casa” </a:t>
            </a:r>
            <a:endParaRPr lang="es-ES" dirty="0" smtClean="0"/>
          </a:p>
          <a:p>
            <a:pPr>
              <a:buNone/>
            </a:pPr>
            <a:r>
              <a:rPr lang="es-ES" sz="1800" i="1" dirty="0" smtClean="0"/>
              <a:t>	</a:t>
            </a:r>
            <a:r>
              <a:rPr lang="es-ES" sz="1800" i="1" dirty="0" smtClean="0"/>
              <a:t>(</a:t>
            </a:r>
            <a:r>
              <a:rPr lang="es-ES" sz="1800" i="1" dirty="0" err="1" smtClean="0"/>
              <a:t>Fil.</a:t>
            </a:r>
            <a:r>
              <a:rPr lang="es-ES" sz="1800" i="1" dirty="0" smtClean="0"/>
              <a:t> 2)</a:t>
            </a:r>
            <a:endParaRPr lang="pt-BR" i="1" dirty="0" smtClean="0"/>
          </a:p>
          <a:p>
            <a:pPr fontAlgn="auto">
              <a:spcAft>
                <a:spcPts val="0"/>
              </a:spcAft>
              <a:buFont typeface="Arial" pitchFamily="34" charset="0"/>
              <a:buChar char="•"/>
              <a:defRPr/>
            </a:pPr>
            <a:endParaRPr lang="pt-BR" dirty="0" smtClean="0"/>
          </a:p>
        </p:txBody>
      </p:sp>
    </p:spTree>
    <p:extLst>
      <p:ext uri="{BB962C8B-B14F-4D97-AF65-F5344CB8AC3E}">
        <p14:creationId xmlns:p14="http://schemas.microsoft.com/office/powerpoint/2010/main" xmlns="" val="2204389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7624" y="908720"/>
            <a:ext cx="7138987" cy="652934"/>
          </a:xfrm>
        </p:spPr>
        <p:txBody>
          <a:bodyPr rtlCol="0">
            <a:noAutofit/>
          </a:bodyPr>
          <a:lstStyle/>
          <a:p>
            <a:pPr fontAlgn="auto">
              <a:spcAft>
                <a:spcPts val="0"/>
              </a:spcAft>
              <a:defRPr/>
            </a:pPr>
            <a:r>
              <a:rPr lang="pt-BR" b="1" dirty="0" smtClean="0"/>
              <a:t>CASAS COMO PROPÓSITO DE DEUS </a:t>
            </a:r>
            <a:r>
              <a:rPr lang="pt-BR" dirty="0" smtClean="0"/>
              <a:t/>
            </a:r>
            <a:br>
              <a:rPr lang="pt-BR" dirty="0" smtClean="0"/>
            </a:br>
            <a:endParaRPr lang="pt-BR" dirty="0" smtClean="0"/>
          </a:p>
        </p:txBody>
      </p:sp>
      <p:sp>
        <p:nvSpPr>
          <p:cNvPr id="17411" name="Espaço Reservado para Conteúdo 2"/>
          <p:cNvSpPr>
            <a:spLocks noGrp="1"/>
          </p:cNvSpPr>
          <p:nvPr>
            <p:ph idx="1"/>
          </p:nvPr>
        </p:nvSpPr>
        <p:spPr>
          <a:xfrm>
            <a:off x="899592" y="1600200"/>
            <a:ext cx="7787207" cy="4525963"/>
          </a:xfrm>
        </p:spPr>
        <p:txBody>
          <a:bodyPr/>
          <a:lstStyle/>
          <a:p>
            <a:r>
              <a:rPr lang="pt-BR" dirty="0" smtClean="0"/>
              <a:t>Robert </a:t>
            </a:r>
            <a:r>
              <a:rPr lang="pt-BR" dirty="0" err="1" smtClean="0"/>
              <a:t>Fitts</a:t>
            </a:r>
            <a:r>
              <a:rPr lang="pt-BR" dirty="0" smtClean="0"/>
              <a:t>: </a:t>
            </a:r>
          </a:p>
          <a:p>
            <a:r>
              <a:rPr lang="es-ES" dirty="0" smtClean="0"/>
              <a:t>“A partir de las Escrituras, es evidente que la iglesia primitiva se reunía en las casas. No tenían edificios de iglesias; tales edificios no aparecerán hasta el año 232 a.C. En aquellos primeros días, no eran llamadas “iglesias–casas”; eran “la Iglesia” que se reunía en la casa de alguien. Es notable que el período más explosivo de crecimiento de la iglesia en la historia, hasta recientemente, tuvo lugar durante aquellos primeros años”.</a:t>
            </a:r>
            <a:endParaRPr lang="pt-BR" dirty="0" smtClean="0"/>
          </a:p>
          <a:p>
            <a:endParaRPr lang="pt-BR" dirty="0"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7624" y="836712"/>
            <a:ext cx="7138987" cy="652934"/>
          </a:xfrm>
        </p:spPr>
        <p:txBody>
          <a:bodyPr rtlCol="0">
            <a:noAutofit/>
          </a:bodyPr>
          <a:lstStyle/>
          <a:p>
            <a:pPr fontAlgn="auto">
              <a:spcAft>
                <a:spcPts val="0"/>
              </a:spcAft>
              <a:defRPr/>
            </a:pPr>
            <a:r>
              <a:rPr lang="pt-BR" b="1" dirty="0" smtClean="0"/>
              <a:t>CASAS COMO PROPÓSITO DE DEUS </a:t>
            </a:r>
            <a:r>
              <a:rPr lang="pt-BR" dirty="0" smtClean="0"/>
              <a:t/>
            </a:r>
            <a:br>
              <a:rPr lang="pt-BR" dirty="0" smtClean="0"/>
            </a:br>
            <a:endParaRPr lang="pt-BR" dirty="0" smtClean="0"/>
          </a:p>
        </p:txBody>
      </p:sp>
      <p:sp>
        <p:nvSpPr>
          <p:cNvPr id="3" name="Espaço Reservado para Conteúdo 2"/>
          <p:cNvSpPr>
            <a:spLocks noGrp="1"/>
          </p:cNvSpPr>
          <p:nvPr>
            <p:ph idx="1"/>
          </p:nvPr>
        </p:nvSpPr>
        <p:spPr>
          <a:xfrm>
            <a:off x="827584" y="1412776"/>
            <a:ext cx="7859217" cy="4525963"/>
          </a:xfrm>
        </p:spPr>
        <p:txBody>
          <a:bodyPr rtlCol="0">
            <a:noAutofit/>
          </a:bodyPr>
          <a:lstStyle/>
          <a:p>
            <a:pPr fontAlgn="auto">
              <a:spcAft>
                <a:spcPts val="0"/>
              </a:spcAft>
              <a:buFont typeface="Arial" pitchFamily="34" charset="0"/>
              <a:buChar char="•"/>
              <a:defRPr/>
            </a:pPr>
            <a:r>
              <a:rPr lang="pt-BR" dirty="0" smtClean="0"/>
              <a:t>Steve Atkerson:</a:t>
            </a:r>
          </a:p>
          <a:p>
            <a:pPr lvl="1" fontAlgn="auto">
              <a:spcAft>
                <a:spcPts val="0"/>
              </a:spcAft>
              <a:buFont typeface="Arial" pitchFamily="34" charset="0"/>
              <a:buChar char="–"/>
              <a:defRPr/>
            </a:pPr>
            <a:r>
              <a:rPr lang="es-ES" dirty="0" smtClean="0"/>
              <a:t>“La iglesia en casas es un proyecto con un propósito específico de Dios. Es el patrón de reunión del Nuevo Testamento”. Otros estudiosos defienden que la iglesia en las casas, en pequeños grupos, es la iglesia bíblica.</a:t>
            </a:r>
            <a:endParaRPr lang="pt-BR" dirty="0" smtClean="0"/>
          </a:p>
          <a:p>
            <a:pPr marL="342900" lvl="1" indent="-342900" fontAlgn="auto">
              <a:spcAft>
                <a:spcPts val="0"/>
              </a:spcAft>
              <a:buFont typeface="Arial" pitchFamily="34" charset="0"/>
              <a:buChar char="•"/>
              <a:defRPr/>
            </a:pPr>
            <a:r>
              <a:rPr lang="pt-BR" dirty="0" smtClean="0"/>
              <a:t>Floyd Filson: </a:t>
            </a:r>
          </a:p>
          <a:p>
            <a:pPr lvl="1" fontAlgn="auto">
              <a:spcAft>
                <a:spcPts val="0"/>
              </a:spcAft>
              <a:buFont typeface="Arial" pitchFamily="34" charset="0"/>
              <a:buChar char="–"/>
              <a:defRPr/>
            </a:pPr>
            <a:r>
              <a:rPr lang="es-ES" dirty="0" smtClean="0"/>
              <a:t>“Fue la hospitalidad de estos hogares que hizo posible la adoración cristiana, la refección en común y el coraje sustentado por el compañerismo del grupo. El movimiento cristiano realmente se enraizó en esos hogares”</a:t>
            </a:r>
            <a:endParaRPr lang="pt-BR" dirty="0" smtClea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5616" y="836712"/>
            <a:ext cx="7138987" cy="652934"/>
          </a:xfrm>
        </p:spPr>
        <p:txBody>
          <a:bodyPr rtlCol="0">
            <a:noAutofit/>
          </a:bodyPr>
          <a:lstStyle/>
          <a:p>
            <a:pPr fontAlgn="auto">
              <a:spcAft>
                <a:spcPts val="0"/>
              </a:spcAft>
              <a:defRPr/>
            </a:pPr>
            <a:r>
              <a:rPr lang="pt-BR" b="1" dirty="0" smtClean="0"/>
              <a:t>CASAS COMO PROPÓSITO DE DEUS </a:t>
            </a:r>
            <a:r>
              <a:rPr lang="pt-BR" dirty="0" smtClean="0"/>
              <a:t/>
            </a:r>
            <a:br>
              <a:rPr lang="pt-BR" dirty="0" smtClean="0"/>
            </a:br>
            <a:endParaRPr lang="pt-BR" dirty="0" smtClean="0"/>
          </a:p>
        </p:txBody>
      </p:sp>
      <p:sp>
        <p:nvSpPr>
          <p:cNvPr id="3" name="Espaço Reservado para Conteúdo 2"/>
          <p:cNvSpPr>
            <a:spLocks noGrp="1"/>
          </p:cNvSpPr>
          <p:nvPr>
            <p:ph idx="1"/>
          </p:nvPr>
        </p:nvSpPr>
        <p:spPr>
          <a:xfrm>
            <a:off x="611560" y="1600200"/>
            <a:ext cx="8075239" cy="4852988"/>
          </a:xfrm>
        </p:spPr>
        <p:txBody>
          <a:bodyPr rtlCol="0">
            <a:noAutofit/>
          </a:bodyPr>
          <a:lstStyle/>
          <a:p>
            <a:pPr fontAlgn="auto">
              <a:spcAft>
                <a:spcPts val="0"/>
              </a:spcAft>
              <a:buFont typeface="Arial" pitchFamily="34" charset="0"/>
              <a:buChar char="•"/>
              <a:defRPr/>
            </a:pPr>
            <a:r>
              <a:rPr lang="pt-BR" dirty="0" smtClean="0"/>
              <a:t>Martin:</a:t>
            </a:r>
          </a:p>
          <a:p>
            <a:pPr lvl="1" fontAlgn="auto">
              <a:spcAft>
                <a:spcPts val="0"/>
              </a:spcAft>
              <a:buFont typeface="Arial" pitchFamily="34" charset="0"/>
              <a:buChar char="–"/>
              <a:defRPr/>
            </a:pPr>
            <a:r>
              <a:rPr lang="es-ES" dirty="0" smtClean="0"/>
              <a:t>“Los movimientos de renovación y de revitalización del concepto iglesia en casas generalmente se han acompañado uno al otro. Un ejemplo notable de la historia es el movimiento anabaptista del siglo XVI.</a:t>
            </a:r>
          </a:p>
          <a:p>
            <a:pPr lvl="1" fontAlgn="auto">
              <a:spcAft>
                <a:spcPts val="0"/>
              </a:spcAft>
              <a:buNone/>
              <a:defRPr/>
            </a:pPr>
            <a:r>
              <a:rPr lang="pt-BR" dirty="0" smtClean="0"/>
              <a:t>Beckham:</a:t>
            </a:r>
          </a:p>
          <a:p>
            <a:pPr lvl="1" fontAlgn="auto">
              <a:spcAft>
                <a:spcPts val="0"/>
              </a:spcAft>
              <a:buFont typeface="Arial" pitchFamily="34" charset="0"/>
              <a:buChar char="–"/>
              <a:defRPr/>
            </a:pPr>
            <a:r>
              <a:rPr lang="es-ES" dirty="0" smtClean="0"/>
              <a:t>“el modelo de la iglesia del Nuevo Testamento era ‘toda la iglesia’ y la ‘iglesia en las casas’. [...] El modelo básico de la iglesia del Nuevo Testamento nunca cambia”.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99593" y="836712"/>
            <a:ext cx="7787208" cy="5545138"/>
          </a:xfrm>
        </p:spPr>
        <p:txBody>
          <a:bodyPr rtlCol="0">
            <a:noAutofit/>
          </a:bodyPr>
          <a:lstStyle/>
          <a:p>
            <a:pPr marL="287338" lvl="1" indent="-287338" fontAlgn="auto">
              <a:spcAft>
                <a:spcPts val="0"/>
              </a:spcAft>
              <a:buNone/>
              <a:defRPr/>
            </a:pPr>
            <a:r>
              <a:rPr lang="pt-BR" sz="2100" dirty="0" smtClean="0"/>
              <a:t>John Malison:</a:t>
            </a:r>
          </a:p>
          <a:p>
            <a:pPr marL="287338" lvl="1" indent="-287338" fontAlgn="auto">
              <a:spcAft>
                <a:spcPts val="0"/>
              </a:spcAft>
              <a:buFont typeface="Arial" pitchFamily="34" charset="0"/>
              <a:buChar char="–"/>
              <a:defRPr/>
            </a:pPr>
            <a:r>
              <a:rPr lang="es-ES" sz="2100" dirty="0" smtClean="0"/>
              <a:t>“Es casi cierto que toda mención de una iglesia o encuentro local, sea para la adoración o para la comunión, es en realidad una referencia a un encuentro de la iglesia en una casa</a:t>
            </a:r>
            <a:r>
              <a:rPr lang="es-ES" sz="2100" dirty="0" smtClean="0"/>
              <a:t>”.</a:t>
            </a:r>
          </a:p>
          <a:p>
            <a:pPr marL="287338" lvl="1" indent="-287338" fontAlgn="auto">
              <a:spcAft>
                <a:spcPts val="0"/>
              </a:spcAft>
              <a:buFont typeface="Arial" pitchFamily="34" charset="0"/>
              <a:buChar char="–"/>
              <a:defRPr/>
            </a:pPr>
            <a:endParaRPr lang="es-ES" sz="2100" dirty="0" smtClean="0"/>
          </a:p>
          <a:p>
            <a:pPr marL="287338" lvl="1" indent="-287338" fontAlgn="auto">
              <a:spcAft>
                <a:spcPts val="0"/>
              </a:spcAft>
              <a:buNone/>
              <a:defRPr/>
            </a:pPr>
            <a:r>
              <a:rPr lang="pt-BR" sz="2100" dirty="0" err="1" smtClean="0"/>
              <a:t>Comiskey</a:t>
            </a:r>
            <a:r>
              <a:rPr lang="pt-BR" sz="2100" dirty="0" smtClean="0"/>
              <a:t> e J. Goetzmann: </a:t>
            </a:r>
          </a:p>
          <a:p>
            <a:pPr marL="287338" lvl="1" indent="-287338" fontAlgn="auto">
              <a:spcAft>
                <a:spcPts val="0"/>
              </a:spcAft>
              <a:buFont typeface="Arial" pitchFamily="34" charset="0"/>
              <a:buChar char="–"/>
              <a:defRPr/>
            </a:pPr>
            <a:r>
              <a:rPr lang="es-ES" sz="2100" dirty="0" smtClean="0"/>
              <a:t>“De hecho, lo que se puede entender por la idea ‘familia de Dios’ llegó a existir en la primitiva comunidad cristiana a través de las iglesias en las casas. La familia como una comunidad [...] formaba la comunidad menor y la base de las congregaciones. </a:t>
            </a:r>
            <a:endParaRPr lang="pt-BR" sz="2100" dirty="0" smtClean="0"/>
          </a:p>
        </p:txBody>
      </p:sp>
    </p:spTree>
    <p:extLst>
      <p:ext uri="{BB962C8B-B14F-4D97-AF65-F5344CB8AC3E}">
        <p14:creationId xmlns:p14="http://schemas.microsoft.com/office/powerpoint/2010/main" xmlns="" val="4209496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1"/>
          <p:cNvSpPr>
            <a:spLocks noGrp="1"/>
          </p:cNvSpPr>
          <p:nvPr>
            <p:ph type="title"/>
          </p:nvPr>
        </p:nvSpPr>
        <p:spPr>
          <a:xfrm>
            <a:off x="1507331" y="472604"/>
            <a:ext cx="7138987" cy="652934"/>
          </a:xfrm>
        </p:spPr>
        <p:txBody>
          <a:bodyPr/>
          <a:lstStyle/>
          <a:p>
            <a:r>
              <a:rPr lang="pt-BR" b="1" dirty="0" smtClean="0"/>
              <a:t>CONCLUSIÓN</a:t>
            </a:r>
            <a:endParaRPr lang="pt-BR" dirty="0" smtClean="0"/>
          </a:p>
        </p:txBody>
      </p:sp>
      <p:sp>
        <p:nvSpPr>
          <p:cNvPr id="3" name="Espaço Reservado para Conteúdo 2"/>
          <p:cNvSpPr>
            <a:spLocks noGrp="1"/>
          </p:cNvSpPr>
          <p:nvPr>
            <p:ph idx="1"/>
          </p:nvPr>
        </p:nvSpPr>
        <p:spPr>
          <a:xfrm>
            <a:off x="899592" y="1166018"/>
            <a:ext cx="7777683" cy="4567238"/>
          </a:xfrm>
        </p:spPr>
        <p:txBody>
          <a:bodyPr rtlCol="0">
            <a:noAutofit/>
          </a:bodyPr>
          <a:lstStyle/>
          <a:p>
            <a:r>
              <a:rPr lang="es-ES" dirty="0" smtClean="0"/>
              <a:t>Las evidencias del estudio realizado en relación con los grupos pequeños en el Nuevo Testamento ofrecen indicadores consistentes para aceptar que el movimiento de grupos pequeños en la Iglesia Adventista del Séptimo Día sigue un camino bíblico.</a:t>
            </a:r>
            <a:endParaRPr lang="pt-BR" dirty="0" smtClean="0"/>
          </a:p>
          <a:p>
            <a:pPr fontAlgn="auto">
              <a:spcAft>
                <a:spcPts val="0"/>
              </a:spcAft>
              <a:buFont typeface="Arial" pitchFamily="34" charset="0"/>
              <a:buChar char="•"/>
              <a:defRPr/>
            </a:pPr>
            <a:r>
              <a:rPr lang="es-ES" dirty="0" smtClean="0"/>
              <a:t>Ciertos textos bíblicos con el fin de demostrar el origen divino de los grupos pequeños se deba a la dificultad de establecer una definición consistente y compatible para aquellos. </a:t>
            </a:r>
          </a:p>
          <a:p>
            <a:pPr fontAlgn="auto">
              <a:spcAft>
                <a:spcPts val="0"/>
              </a:spcAft>
              <a:buFont typeface="Arial" pitchFamily="34" charset="0"/>
              <a:buChar char="•"/>
              <a:defRPr/>
            </a:pPr>
            <a:r>
              <a:rPr lang="es-ES" dirty="0" smtClean="0"/>
              <a:t>Sin embargo, los mismos textos contienen un mensaje consistente, al aclarar que la iglesia del Nuevo Testamento tenía un camino, un sendero, una historia, que no pueden ser separados de su contexto bíblico.</a:t>
            </a:r>
            <a:endParaRPr lang="pt-BR" dirty="0"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1"/>
          <p:cNvSpPr>
            <a:spLocks noGrp="1"/>
          </p:cNvSpPr>
          <p:nvPr>
            <p:ph type="title"/>
          </p:nvPr>
        </p:nvSpPr>
        <p:spPr>
          <a:xfrm>
            <a:off x="1331640" y="799071"/>
            <a:ext cx="7138987" cy="652934"/>
          </a:xfrm>
        </p:spPr>
        <p:txBody>
          <a:bodyPr/>
          <a:lstStyle/>
          <a:p>
            <a:r>
              <a:rPr lang="pt-BR" b="1" dirty="0" smtClean="0"/>
              <a:t>CONCLUSIÓN</a:t>
            </a:r>
            <a:endParaRPr lang="pt-BR" dirty="0" smtClean="0"/>
          </a:p>
        </p:txBody>
      </p:sp>
      <p:pic>
        <p:nvPicPr>
          <p:cNvPr id="4" name="Picture 3" descr="Bible02.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926457">
            <a:off x="5084978" y="566121"/>
            <a:ext cx="4512293" cy="6453336"/>
          </a:xfrm>
          <a:prstGeom prst="rect">
            <a:avLst/>
          </a:prstGeom>
        </p:spPr>
      </p:pic>
      <p:sp>
        <p:nvSpPr>
          <p:cNvPr id="3" name="Espaço Reservado para Conteúdo 2"/>
          <p:cNvSpPr>
            <a:spLocks noGrp="1"/>
          </p:cNvSpPr>
          <p:nvPr>
            <p:ph idx="1"/>
          </p:nvPr>
        </p:nvSpPr>
        <p:spPr>
          <a:xfrm>
            <a:off x="1058458" y="1556792"/>
            <a:ext cx="7129462" cy="4567238"/>
          </a:xfrm>
        </p:spPr>
        <p:txBody>
          <a:bodyPr rtlCol="0">
            <a:noAutofit/>
          </a:bodyPr>
          <a:lstStyle/>
          <a:p>
            <a:r>
              <a:rPr lang="es-ES" sz="2500" dirty="0" smtClean="0"/>
              <a:t>El cristianismo apostólico y la iglesia </a:t>
            </a:r>
          </a:p>
          <a:p>
            <a:pPr marL="0" indent="0">
              <a:buNone/>
            </a:pPr>
            <a:r>
              <a:rPr lang="es-ES" sz="2500" dirty="0" smtClean="0"/>
              <a:t> </a:t>
            </a:r>
            <a:r>
              <a:rPr lang="es-ES" sz="2500" dirty="0" smtClean="0"/>
              <a:t>   </a:t>
            </a:r>
            <a:r>
              <a:rPr lang="es-ES" sz="2500" dirty="0" smtClean="0"/>
              <a:t>Cristiana </a:t>
            </a:r>
            <a:r>
              <a:rPr lang="es-ES" sz="2500" dirty="0" smtClean="0"/>
              <a:t>de los primeros siglos operaban </a:t>
            </a:r>
          </a:p>
          <a:p>
            <a:pPr marL="0" indent="0">
              <a:buNone/>
            </a:pPr>
            <a:r>
              <a:rPr lang="es-ES" sz="2500" dirty="0" smtClean="0"/>
              <a:t>    como </a:t>
            </a:r>
            <a:r>
              <a:rPr lang="es-ES" sz="2500" dirty="0" smtClean="0"/>
              <a:t>iglesias en casas, reunidas </a:t>
            </a:r>
          </a:p>
          <a:p>
            <a:pPr marL="0" indent="0">
              <a:buNone/>
            </a:pPr>
            <a:r>
              <a:rPr lang="es-ES" sz="2500" dirty="0" smtClean="0"/>
              <a:t>    en </a:t>
            </a:r>
            <a:r>
              <a:rPr lang="es-ES" sz="2500" dirty="0" smtClean="0"/>
              <a:t>la “comunión, en el compartir </a:t>
            </a:r>
          </a:p>
          <a:p>
            <a:pPr marL="0" indent="0">
              <a:buNone/>
            </a:pPr>
            <a:r>
              <a:rPr lang="es-ES" sz="2500" dirty="0" smtClean="0"/>
              <a:t>    el </a:t>
            </a:r>
            <a:r>
              <a:rPr lang="es-ES" sz="2500" dirty="0" smtClean="0"/>
              <a:t>pan y en las oraciones”, en los </a:t>
            </a:r>
          </a:p>
          <a:p>
            <a:pPr marL="0" indent="0">
              <a:buNone/>
            </a:pPr>
            <a:r>
              <a:rPr lang="pt-BR" sz="2500" dirty="0" smtClean="0"/>
              <a:t>    </a:t>
            </a:r>
            <a:r>
              <a:rPr lang="hu-HU" sz="2500" dirty="0" smtClean="0"/>
              <a:t>hogares</a:t>
            </a:r>
            <a:r>
              <a:rPr lang="es-ES" sz="2500" dirty="0" smtClean="0"/>
              <a:t> </a:t>
            </a:r>
            <a:r>
              <a:rPr lang="es-ES" sz="2500" dirty="0" smtClean="0"/>
              <a:t>de los cristianos, en </a:t>
            </a:r>
          </a:p>
          <a:p>
            <a:pPr marL="0" indent="0">
              <a:buNone/>
            </a:pPr>
            <a:r>
              <a:rPr lang="es-ES" sz="2500" dirty="0" smtClean="0"/>
              <a:t>    grupos </a:t>
            </a:r>
            <a:r>
              <a:rPr lang="es-ES" sz="2500" dirty="0" smtClean="0"/>
              <a:t>pequeños.</a:t>
            </a:r>
            <a:endParaRPr lang="pt-BR" sz="2500" dirty="0" smtClean="0"/>
          </a:p>
          <a:p>
            <a:endParaRPr lang="pt-BR" sz="2500" dirty="0" smtClean="0"/>
          </a:p>
          <a:p>
            <a:pPr fontAlgn="auto">
              <a:spcAft>
                <a:spcPts val="0"/>
              </a:spcAft>
              <a:buFont typeface="Arial" pitchFamily="34" charset="0"/>
              <a:buChar char="•"/>
              <a:defRPr/>
            </a:pPr>
            <a:endParaRPr lang="pt-BR" sz="2500" dirty="0" smtClean="0"/>
          </a:p>
        </p:txBody>
      </p:sp>
    </p:spTree>
    <p:extLst>
      <p:ext uri="{BB962C8B-B14F-4D97-AF65-F5344CB8AC3E}">
        <p14:creationId xmlns:p14="http://schemas.microsoft.com/office/powerpoint/2010/main" xmlns="" val="1615588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a:xfrm>
            <a:off x="1609477" y="692696"/>
            <a:ext cx="7138987" cy="652934"/>
          </a:xfrm>
        </p:spPr>
        <p:txBody>
          <a:bodyPr/>
          <a:lstStyle/>
          <a:p>
            <a:r>
              <a:rPr lang="pt-BR" b="1" dirty="0" smtClean="0"/>
              <a:t>TEOLOGÍA ANTES DE LA PRÁCTICA</a:t>
            </a:r>
            <a:endParaRPr lang="pt-BR" dirty="0" smtClean="0"/>
          </a:p>
        </p:txBody>
      </p:sp>
      <p:sp>
        <p:nvSpPr>
          <p:cNvPr id="4099" name="Espaço Reservado para Conteúdo 2"/>
          <p:cNvSpPr>
            <a:spLocks noGrp="1"/>
          </p:cNvSpPr>
          <p:nvPr>
            <p:ph idx="1"/>
          </p:nvPr>
        </p:nvSpPr>
        <p:spPr>
          <a:xfrm>
            <a:off x="971600" y="1600200"/>
            <a:ext cx="7715199" cy="4525963"/>
          </a:xfrm>
        </p:spPr>
        <p:txBody>
          <a:bodyPr/>
          <a:lstStyle/>
          <a:p>
            <a:r>
              <a:rPr lang="es-ES" dirty="0" smtClean="0"/>
              <a:t>William </a:t>
            </a:r>
            <a:r>
              <a:rPr lang="es-ES" dirty="0" err="1" smtClean="0"/>
              <a:t>Beckham</a:t>
            </a:r>
            <a:r>
              <a:rPr lang="es-ES" dirty="0" smtClean="0"/>
              <a:t> está en lo correcto al afirmar que “un movimiento cristiano no se puede sostener, a no ser que se defina teológicamente”.</a:t>
            </a:r>
          </a:p>
          <a:p>
            <a:r>
              <a:rPr lang="es-ES" dirty="0" smtClean="0"/>
              <a:t>Para la IASD:</a:t>
            </a:r>
          </a:p>
          <a:p>
            <a:pPr lvl="1"/>
            <a:r>
              <a:rPr lang="es-ES" dirty="0" smtClean="0"/>
              <a:t>La Biblia es más importante que el movimiento, y la Teología más importante que el éxito.</a:t>
            </a:r>
          </a:p>
          <a:p>
            <a:pPr lvl="1"/>
            <a:r>
              <a:rPr lang="es-ES" dirty="0" smtClean="0"/>
              <a:t>Busca desarrollar un movimiento apoyado en sus fundamentos bíblicos. </a:t>
            </a:r>
          </a:p>
          <a:p>
            <a:pPr lvl="1"/>
            <a:r>
              <a:rPr lang="es-ES" dirty="0" smtClean="0"/>
              <a:t>Lo importante es que existan, de hecho, textos bíblicos y argumentos teológicos para los GP.</a:t>
            </a:r>
          </a:p>
          <a:p>
            <a:pPr marL="457200" lvl="1" indent="0">
              <a:buNone/>
            </a:pPr>
            <a:endParaRPr lang="es-ES" dirty="0"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608" y="908720"/>
            <a:ext cx="7138987" cy="652934"/>
          </a:xfrm>
        </p:spPr>
        <p:txBody>
          <a:bodyPr rtlCol="0">
            <a:noAutofit/>
          </a:bodyPr>
          <a:lstStyle/>
          <a:p>
            <a:pPr fontAlgn="auto">
              <a:spcAft>
                <a:spcPts val="0"/>
              </a:spcAft>
              <a:defRPr/>
            </a:pPr>
            <a:r>
              <a:rPr lang="pt-BR" b="1" dirty="0" smtClean="0"/>
              <a:t>PERGUNTAS PARA REFLEXIÓN </a:t>
            </a:r>
            <a:r>
              <a:rPr lang="pt-BR" dirty="0" smtClean="0"/>
              <a:t/>
            </a:r>
            <a:br>
              <a:rPr lang="pt-BR" dirty="0" smtClean="0"/>
            </a:br>
            <a:endParaRPr lang="pt-BR" dirty="0" smtClean="0"/>
          </a:p>
        </p:txBody>
      </p:sp>
      <p:sp>
        <p:nvSpPr>
          <p:cNvPr id="3" name="Espaço Reservado para Conteúdo 2"/>
          <p:cNvSpPr>
            <a:spLocks noGrp="1"/>
          </p:cNvSpPr>
          <p:nvPr>
            <p:ph idx="1"/>
          </p:nvPr>
        </p:nvSpPr>
        <p:spPr>
          <a:xfrm>
            <a:off x="755576" y="1600200"/>
            <a:ext cx="7931223" cy="4525963"/>
          </a:xfrm>
        </p:spPr>
        <p:txBody>
          <a:bodyPr rtlCol="0">
            <a:normAutofit/>
          </a:bodyPr>
          <a:lstStyle/>
          <a:p>
            <a:pPr>
              <a:buNone/>
            </a:pPr>
            <a:r>
              <a:rPr lang="es-ES" dirty="0" smtClean="0"/>
              <a:t>1. ¿Qué fundamentos bíblicos tenemos en el Nuevo Testamento para apoyar la modalidad de grupos pequeños?</a:t>
            </a:r>
            <a:endParaRPr lang="pt-BR" dirty="0" smtClean="0"/>
          </a:p>
          <a:p>
            <a:pPr>
              <a:buNone/>
            </a:pPr>
            <a:r>
              <a:rPr lang="es-ES" dirty="0" smtClean="0"/>
              <a:t>2. ¿Qué lecciones podemos extraer del círculo apostólico de Jesús para los grupos pequeños de hoy?</a:t>
            </a:r>
            <a:endParaRPr lang="pt-BR" dirty="0" smtClean="0"/>
          </a:p>
          <a:p>
            <a:pPr>
              <a:buNone/>
            </a:pPr>
            <a:r>
              <a:rPr lang="es-ES" dirty="0" smtClean="0"/>
              <a:t>3. ¿Cuál es la importancia de las casas, como lugares de adoración?</a:t>
            </a:r>
            <a:endParaRPr lang="pt-BR" dirty="0" smtClean="0"/>
          </a:p>
          <a:p>
            <a:pPr>
              <a:buNone/>
            </a:pPr>
            <a:r>
              <a:rPr lang="es-ES" dirty="0" smtClean="0"/>
              <a:t>4. ¿Cuál es la principal lección que aprendió usted por medio del estudio de este capítulo?</a:t>
            </a:r>
            <a:endParaRPr lang="pt-BR" dirty="0" smtClean="0"/>
          </a:p>
          <a:p>
            <a:pPr marL="0" indent="0" fontAlgn="auto">
              <a:spcAft>
                <a:spcPts val="0"/>
              </a:spcAft>
              <a:buFont typeface="Arial" pitchFamily="34" charset="0"/>
              <a:buNone/>
              <a:defRPr/>
            </a:pPr>
            <a:endParaRPr lang="pt-BR" dirty="0"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813" y="799071"/>
            <a:ext cx="7138987" cy="652934"/>
          </a:xfrm>
        </p:spPr>
        <p:txBody>
          <a:bodyPr rtlCol="0">
            <a:normAutofit fontScale="90000"/>
          </a:bodyPr>
          <a:lstStyle/>
          <a:p>
            <a:pPr fontAlgn="auto">
              <a:spcAft>
                <a:spcPts val="0"/>
              </a:spcAft>
              <a:defRPr/>
            </a:pPr>
            <a:r>
              <a:rPr lang="pt-BR" b="1" dirty="0" smtClean="0"/>
              <a:t>TEOLOGIA ANTES DA PRÁTICA </a:t>
            </a:r>
            <a:r>
              <a:rPr lang="pt-BR" dirty="0" smtClean="0"/>
              <a:t/>
            </a:r>
            <a:br>
              <a:rPr lang="pt-BR" dirty="0" smtClean="0"/>
            </a:br>
            <a:endParaRPr lang="pt-BR" dirty="0" smtClean="0"/>
          </a:p>
        </p:txBody>
      </p:sp>
      <p:pic>
        <p:nvPicPr>
          <p:cNvPr id="4" name="Picture 3" descr="shutterstock_80413996.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83968" y="3455126"/>
            <a:ext cx="5712398" cy="3804457"/>
          </a:xfrm>
          <a:prstGeom prst="rect">
            <a:avLst/>
          </a:prstGeom>
        </p:spPr>
      </p:pic>
      <p:sp>
        <p:nvSpPr>
          <p:cNvPr id="3" name="Espaço Reservado para Conteúdo 2"/>
          <p:cNvSpPr>
            <a:spLocks noGrp="1"/>
          </p:cNvSpPr>
          <p:nvPr>
            <p:ph idx="1"/>
          </p:nvPr>
        </p:nvSpPr>
        <p:spPr>
          <a:xfrm>
            <a:off x="755576" y="1268760"/>
            <a:ext cx="7787207" cy="5040560"/>
          </a:xfrm>
        </p:spPr>
        <p:txBody>
          <a:bodyPr rtlCol="0">
            <a:normAutofit/>
          </a:bodyPr>
          <a:lstStyle/>
          <a:p>
            <a:pPr fontAlgn="auto">
              <a:spcAft>
                <a:spcPts val="0"/>
              </a:spcAft>
              <a:buFont typeface="Arial" pitchFamily="34" charset="0"/>
              <a:buChar char="•"/>
              <a:defRPr/>
            </a:pPr>
            <a:r>
              <a:rPr lang="es-ES" sz="2500" dirty="0" err="1" smtClean="0"/>
              <a:t>Darin</a:t>
            </a:r>
            <a:r>
              <a:rPr lang="es-ES" sz="2500" dirty="0" smtClean="0"/>
              <a:t> Kennedy declaró:</a:t>
            </a:r>
          </a:p>
          <a:p>
            <a:pPr lvl="1" fontAlgn="auto">
              <a:spcAft>
                <a:spcPts val="0"/>
              </a:spcAft>
              <a:buFont typeface="Arial" pitchFamily="34" charset="0"/>
              <a:buChar char="•"/>
              <a:defRPr/>
            </a:pPr>
            <a:r>
              <a:rPr lang="es-ES" sz="2500" dirty="0" smtClean="0"/>
              <a:t>“siempre existe un peligro cuando, en cuestiones religiosas, la práctica antecede a la teología”.</a:t>
            </a:r>
            <a:endParaRPr lang="pt-BR" sz="2500" dirty="0" smtClean="0"/>
          </a:p>
          <a:p>
            <a:pPr lvl="1" fontAlgn="auto">
              <a:spcAft>
                <a:spcPts val="0"/>
              </a:spcAft>
              <a:buFont typeface="Arial" pitchFamily="34" charset="0"/>
              <a:buChar char="•"/>
              <a:defRPr/>
            </a:pPr>
            <a:endParaRPr lang="pt-BR" sz="1200" dirty="0" smtClean="0"/>
          </a:p>
          <a:p>
            <a:pPr lvl="1" fontAlgn="auto">
              <a:spcAft>
                <a:spcPts val="0"/>
              </a:spcAft>
              <a:buFont typeface="Arial" pitchFamily="34" charset="0"/>
              <a:buChar char="•"/>
              <a:defRPr/>
            </a:pPr>
            <a:r>
              <a:rPr lang="es-ES" sz="2500" dirty="0" smtClean="0"/>
              <a:t>Es como si el tren llegase antes que los rieles: puede llegar, pero probablemente no hará otro viaje. Apenas como ilustración, podemos aceptar que los rieles </a:t>
            </a:r>
          </a:p>
          <a:p>
            <a:pPr marL="457200" lvl="1" indent="231775" fontAlgn="auto">
              <a:spcAft>
                <a:spcPts val="0"/>
              </a:spcAft>
              <a:buNone/>
              <a:defRPr/>
            </a:pPr>
            <a:r>
              <a:rPr lang="es-ES" sz="2500" dirty="0" smtClean="0"/>
              <a:t>son la base bíblica y </a:t>
            </a:r>
          </a:p>
          <a:p>
            <a:pPr marL="457200" lvl="1" indent="231775" fontAlgn="auto">
              <a:spcAft>
                <a:spcPts val="0"/>
              </a:spcAft>
              <a:buNone/>
              <a:defRPr/>
            </a:pPr>
            <a:r>
              <a:rPr lang="es-ES" sz="2500" dirty="0" smtClean="0"/>
              <a:t>teológica, y el trayecto </a:t>
            </a:r>
          </a:p>
          <a:p>
            <a:pPr marL="457200" lvl="1" indent="231775" fontAlgn="auto">
              <a:spcAft>
                <a:spcPts val="0"/>
              </a:spcAft>
              <a:buNone/>
              <a:defRPr/>
            </a:pPr>
            <a:r>
              <a:rPr lang="es-ES" sz="2500" dirty="0" smtClean="0"/>
              <a:t>su propia historia</a:t>
            </a:r>
            <a:endParaRPr lang="pt-BR" sz="2500" dirty="0" smtClean="0"/>
          </a:p>
          <a:p>
            <a:pPr fontAlgn="auto">
              <a:spcAft>
                <a:spcPts val="0"/>
              </a:spcAft>
              <a:buFont typeface="Arial" pitchFamily="34" charset="0"/>
              <a:buChar char="•"/>
              <a:defRPr/>
            </a:pPr>
            <a:endParaRPr lang="pt-BR" sz="2500"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ormAutofit fontScale="90000"/>
          </a:bodyPr>
          <a:lstStyle/>
          <a:p>
            <a:pPr fontAlgn="auto">
              <a:spcAft>
                <a:spcPts val="0"/>
              </a:spcAft>
              <a:defRPr/>
            </a:pPr>
            <a:r>
              <a:rPr lang="pt-BR" b="1" dirty="0" smtClean="0"/>
              <a:t>PRÁTICA BÍBLICA </a:t>
            </a:r>
            <a:r>
              <a:rPr lang="pt-BR" dirty="0" smtClean="0"/>
              <a:t/>
            </a:r>
            <a:br>
              <a:rPr lang="pt-BR" dirty="0" smtClean="0"/>
            </a:br>
            <a:endParaRPr lang="pt-BR" dirty="0" smtClean="0"/>
          </a:p>
        </p:txBody>
      </p:sp>
      <p:pic>
        <p:nvPicPr>
          <p:cNvPr id="4" name="Picture 3" descr="shutterstock_68317420.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07904" y="2636912"/>
            <a:ext cx="7205232" cy="4803488"/>
          </a:xfrm>
          <a:prstGeom prst="rect">
            <a:avLst/>
          </a:prstGeom>
        </p:spPr>
      </p:pic>
      <p:sp>
        <p:nvSpPr>
          <p:cNvPr id="3" name="Espaço Reservado para Conteúdo 2"/>
          <p:cNvSpPr>
            <a:spLocks noGrp="1"/>
          </p:cNvSpPr>
          <p:nvPr>
            <p:ph idx="1"/>
          </p:nvPr>
        </p:nvSpPr>
        <p:spPr>
          <a:xfrm>
            <a:off x="971600" y="1340768"/>
            <a:ext cx="7705675" cy="4680520"/>
          </a:xfrm>
        </p:spPr>
        <p:txBody>
          <a:bodyPr rtlCol="0">
            <a:normAutofit fontScale="55000" lnSpcReduction="20000"/>
          </a:bodyPr>
          <a:lstStyle/>
          <a:p>
            <a:pPr marL="0" indent="0" fontAlgn="auto">
              <a:spcAft>
                <a:spcPts val="0"/>
              </a:spcAft>
              <a:buFont typeface="Arial" pitchFamily="34" charset="0"/>
              <a:buNone/>
              <a:defRPr/>
            </a:pPr>
            <a:r>
              <a:rPr lang="es-ES" sz="4800" b="1" dirty="0" smtClean="0"/>
              <a:t> Algunas verdades:</a:t>
            </a:r>
          </a:p>
          <a:p>
            <a:pPr marL="0" indent="0" fontAlgn="auto">
              <a:spcAft>
                <a:spcPts val="0"/>
              </a:spcAft>
              <a:buFont typeface="Arial" pitchFamily="34" charset="0"/>
              <a:buNone/>
              <a:defRPr/>
            </a:pPr>
            <a:endParaRPr lang="es-ES" sz="2500" b="1" dirty="0" smtClean="0"/>
          </a:p>
          <a:p>
            <a:pPr fontAlgn="auto">
              <a:spcAft>
                <a:spcPts val="0"/>
              </a:spcAft>
              <a:buFont typeface="Arial" pitchFamily="34" charset="0"/>
              <a:buChar char="•"/>
              <a:defRPr/>
            </a:pPr>
            <a:r>
              <a:rPr lang="es-ES" sz="4800" dirty="0" smtClean="0"/>
              <a:t>Los pequeños grupos son uno de esos movimientos consistentes que se difunden por el mundo, antes de afirmarse bíblica y teológicamente.</a:t>
            </a:r>
          </a:p>
          <a:p>
            <a:pPr fontAlgn="auto">
              <a:spcAft>
                <a:spcPts val="0"/>
              </a:spcAft>
              <a:buFont typeface="Arial" pitchFamily="34" charset="0"/>
              <a:buChar char="•"/>
              <a:defRPr/>
            </a:pPr>
            <a:endParaRPr lang="es-ES" sz="4800" dirty="0" smtClean="0"/>
          </a:p>
          <a:p>
            <a:pPr fontAlgn="auto">
              <a:spcAft>
                <a:spcPts val="0"/>
              </a:spcAft>
              <a:buFont typeface="Arial" pitchFamily="34" charset="0"/>
              <a:buChar char="•"/>
              <a:defRPr/>
            </a:pPr>
            <a:r>
              <a:rPr lang="es-ES" sz="4800" dirty="0" smtClean="0"/>
              <a:t>No es una tarea fácil </a:t>
            </a:r>
          </a:p>
          <a:p>
            <a:pPr marL="0" indent="0" fontAlgn="auto">
              <a:spcAft>
                <a:spcPts val="0"/>
              </a:spcAft>
              <a:buNone/>
              <a:defRPr/>
            </a:pPr>
            <a:r>
              <a:rPr lang="es-ES" sz="4800" dirty="0" smtClean="0"/>
              <a:t> </a:t>
            </a:r>
            <a:r>
              <a:rPr lang="es-ES" sz="4800" dirty="0" smtClean="0"/>
              <a:t>   </a:t>
            </a:r>
            <a:r>
              <a:rPr lang="es-ES" sz="4800" dirty="0" smtClean="0"/>
              <a:t>descubrir </a:t>
            </a:r>
            <a:r>
              <a:rPr lang="es-ES" sz="4800" dirty="0" smtClean="0"/>
              <a:t>que la modalidad </a:t>
            </a:r>
          </a:p>
          <a:p>
            <a:pPr marL="0" indent="0" fontAlgn="auto">
              <a:spcAft>
                <a:spcPts val="0"/>
              </a:spcAft>
              <a:buNone/>
              <a:defRPr/>
            </a:pPr>
            <a:r>
              <a:rPr lang="es-ES" sz="4800" dirty="0" smtClean="0"/>
              <a:t>    de </a:t>
            </a:r>
            <a:r>
              <a:rPr lang="es-ES" sz="4800" dirty="0" smtClean="0"/>
              <a:t>los grupos pequeños </a:t>
            </a:r>
          </a:p>
          <a:p>
            <a:pPr marL="0" indent="0" fontAlgn="auto">
              <a:spcAft>
                <a:spcPts val="0"/>
              </a:spcAft>
              <a:buNone/>
              <a:defRPr/>
            </a:pPr>
            <a:r>
              <a:rPr lang="es-ES" sz="4800" dirty="0" smtClean="0"/>
              <a:t>    tiene </a:t>
            </a:r>
            <a:r>
              <a:rPr lang="es-ES" sz="4800" dirty="0" smtClean="0"/>
              <a:t>sus fundamentos </a:t>
            </a:r>
          </a:p>
          <a:p>
            <a:pPr marL="0" indent="0" fontAlgn="auto">
              <a:spcAft>
                <a:spcPts val="0"/>
              </a:spcAft>
              <a:buNone/>
              <a:defRPr/>
            </a:pPr>
            <a:r>
              <a:rPr lang="en-US" sz="4800" dirty="0" smtClean="0"/>
              <a:t>    en</a:t>
            </a:r>
            <a:r>
              <a:rPr lang="es-ES" sz="4800" dirty="0" smtClean="0"/>
              <a:t> </a:t>
            </a:r>
            <a:r>
              <a:rPr lang="es-ES" sz="4800" dirty="0" smtClean="0"/>
              <a:t>el texto bíblico.</a:t>
            </a:r>
          </a:p>
        </p:txBody>
      </p:sp>
    </p:spTree>
    <p:extLst>
      <p:ext uri="{BB962C8B-B14F-4D97-AF65-F5344CB8AC3E}">
        <p14:creationId xmlns:p14="http://schemas.microsoft.com/office/powerpoint/2010/main" xmlns="" val="1118235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ormAutofit fontScale="90000"/>
          </a:bodyPr>
          <a:lstStyle/>
          <a:p>
            <a:pPr fontAlgn="auto">
              <a:spcAft>
                <a:spcPts val="0"/>
              </a:spcAft>
              <a:defRPr/>
            </a:pPr>
            <a:r>
              <a:rPr lang="pt-BR" b="1" dirty="0" smtClean="0"/>
              <a:t>PRÁTICA BÍBLICA </a:t>
            </a:r>
            <a:r>
              <a:rPr lang="pt-BR" dirty="0" smtClean="0"/>
              <a:t/>
            </a:r>
            <a:br>
              <a:rPr lang="pt-BR" dirty="0" smtClean="0"/>
            </a:br>
            <a:endParaRPr lang="pt-BR" dirty="0" smtClean="0"/>
          </a:p>
        </p:txBody>
      </p:sp>
      <p:sp>
        <p:nvSpPr>
          <p:cNvPr id="3" name="Espaço Reservado para Conteúdo 2"/>
          <p:cNvSpPr>
            <a:spLocks noGrp="1"/>
          </p:cNvSpPr>
          <p:nvPr>
            <p:ph idx="1"/>
          </p:nvPr>
        </p:nvSpPr>
        <p:spPr>
          <a:xfrm>
            <a:off x="1043608" y="1340768"/>
            <a:ext cx="7633667" cy="4968552"/>
          </a:xfrm>
        </p:spPr>
        <p:txBody>
          <a:bodyPr rtlCol="0">
            <a:normAutofit fontScale="92500" lnSpcReduction="20000"/>
          </a:bodyPr>
          <a:lstStyle/>
          <a:p>
            <a:pPr marL="0" indent="0" fontAlgn="auto">
              <a:spcAft>
                <a:spcPts val="0"/>
              </a:spcAft>
              <a:buFont typeface="Arial" pitchFamily="34" charset="0"/>
              <a:buNone/>
              <a:defRPr/>
            </a:pPr>
            <a:endParaRPr lang="es-ES" sz="3200" b="1" dirty="0" smtClean="0"/>
          </a:p>
          <a:p>
            <a:pPr fontAlgn="auto">
              <a:spcAft>
                <a:spcPts val="0"/>
              </a:spcAft>
              <a:buFont typeface="Arial" pitchFamily="34" charset="0"/>
              <a:buChar char="•"/>
              <a:defRPr/>
            </a:pPr>
            <a:r>
              <a:rPr lang="es-ES" sz="2900" dirty="0" smtClean="0"/>
              <a:t>Es verdadero que no se encuentra, en el Nuevo Testamento, una cláusula normativa en la que se determine la práctica de los grupos pequeños; pero están allí, enclavados en el texto bíblico. </a:t>
            </a:r>
          </a:p>
          <a:p>
            <a:pPr fontAlgn="auto">
              <a:spcAft>
                <a:spcPts val="0"/>
              </a:spcAft>
              <a:buFont typeface="Arial" pitchFamily="34" charset="0"/>
              <a:buChar char="•"/>
              <a:defRPr/>
            </a:pPr>
            <a:endParaRPr lang="es-ES" sz="3200" dirty="0" smtClean="0"/>
          </a:p>
          <a:p>
            <a:pPr fontAlgn="auto">
              <a:spcAft>
                <a:spcPts val="0"/>
              </a:spcAft>
              <a:buFont typeface="Arial" pitchFamily="34" charset="0"/>
              <a:buChar char="•"/>
              <a:defRPr/>
            </a:pPr>
            <a:r>
              <a:rPr lang="es-ES" sz="2900" dirty="0" smtClean="0"/>
              <a:t>Kennedy: “formar grupos pequeños solamente porque la iglesia apostólica lo llevó a cabo no es suficiente”. Pero, tampoco se puede ignorar por qué la iglesia apostólica lo practicó; además de esto, no se puede disimular que lo hizo.</a:t>
            </a:r>
          </a:p>
          <a:p>
            <a:pPr fontAlgn="auto">
              <a:spcAft>
                <a:spcPts val="0"/>
              </a:spcAft>
              <a:buFont typeface="Arial" pitchFamily="34" charset="0"/>
              <a:buChar char="•"/>
              <a:defRPr/>
            </a:pPr>
            <a:endParaRPr lang="es-ES" sz="4000" dirty="0" smtClean="0"/>
          </a:p>
          <a:p>
            <a:pPr fontAlgn="auto">
              <a:spcAft>
                <a:spcPts val="0"/>
              </a:spcAft>
              <a:buFont typeface="Arial" pitchFamily="34" charset="0"/>
              <a:buChar char="•"/>
              <a:defRPr/>
            </a:pPr>
            <a:endParaRPr lang="es-ES"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63210" y="692696"/>
            <a:ext cx="7138987" cy="652934"/>
          </a:xfrm>
        </p:spPr>
        <p:txBody>
          <a:bodyPr rtlCol="0">
            <a:normAutofit fontScale="90000"/>
          </a:bodyPr>
          <a:lstStyle/>
          <a:p>
            <a:pPr fontAlgn="auto">
              <a:spcAft>
                <a:spcPts val="0"/>
              </a:spcAft>
              <a:defRPr/>
            </a:pPr>
            <a:r>
              <a:rPr lang="pt-BR" sz="2600" b="1" dirty="0" smtClean="0"/>
              <a:t>CÍRCULO APOSTÓLICO </a:t>
            </a:r>
            <a:r>
              <a:rPr lang="pt-BR" dirty="0" smtClean="0"/>
              <a:t/>
            </a:r>
            <a:br>
              <a:rPr lang="pt-BR" dirty="0" smtClean="0"/>
            </a:br>
            <a:endParaRPr lang="pt-BR" dirty="0" smtClean="0"/>
          </a:p>
        </p:txBody>
      </p:sp>
      <p:sp>
        <p:nvSpPr>
          <p:cNvPr id="3" name="Espaço Reservado para Conteúdo 2"/>
          <p:cNvSpPr>
            <a:spLocks noGrp="1"/>
          </p:cNvSpPr>
          <p:nvPr>
            <p:ph idx="1"/>
          </p:nvPr>
        </p:nvSpPr>
        <p:spPr>
          <a:xfrm>
            <a:off x="899592" y="1268413"/>
            <a:ext cx="7787207" cy="5256212"/>
          </a:xfrm>
        </p:spPr>
        <p:txBody>
          <a:bodyPr rtlCol="0">
            <a:noAutofit/>
          </a:bodyPr>
          <a:lstStyle/>
          <a:p>
            <a:pPr fontAlgn="auto">
              <a:spcAft>
                <a:spcPts val="0"/>
              </a:spcAft>
              <a:buFont typeface="Arial" pitchFamily="34" charset="0"/>
              <a:buChar char="•"/>
              <a:defRPr/>
            </a:pPr>
            <a:r>
              <a:rPr lang="es-ES" b="1" dirty="0" smtClean="0"/>
              <a:t>Jesús inicia su iglesia no como una organización, sino como un organismo, como un cuerpo: “el cuerpo de Cristo” (1 </a:t>
            </a:r>
            <a:r>
              <a:rPr lang="es-ES" b="1" dirty="0" err="1" smtClean="0"/>
              <a:t>Cor.</a:t>
            </a:r>
            <a:r>
              <a:rPr lang="es-ES" b="1" dirty="0" smtClean="0"/>
              <a:t> 12:27)</a:t>
            </a:r>
            <a:r>
              <a:rPr lang="pt-BR" b="1" dirty="0" smtClean="0"/>
              <a:t> </a:t>
            </a:r>
          </a:p>
          <a:p>
            <a:pPr lvl="1" fontAlgn="auto">
              <a:spcAft>
                <a:spcPts val="0"/>
              </a:spcAft>
              <a:buFont typeface="Arial" pitchFamily="34" charset="0"/>
              <a:buChar char="–"/>
              <a:defRPr/>
            </a:pPr>
            <a:r>
              <a:rPr lang="es-ES" dirty="0" smtClean="0"/>
              <a:t>Un organismo que llegará a ser vivo y operante dentro de sus funciones eclesiales, de acuerdo con sus dones (1 </a:t>
            </a:r>
            <a:r>
              <a:rPr lang="es-ES" dirty="0" err="1" smtClean="0"/>
              <a:t>Cor.</a:t>
            </a:r>
            <a:r>
              <a:rPr lang="es-ES" dirty="0" smtClean="0"/>
              <a:t> 12: 8-10)</a:t>
            </a:r>
          </a:p>
          <a:p>
            <a:pPr lvl="1" fontAlgn="auto">
              <a:spcAft>
                <a:spcPts val="0"/>
              </a:spcAft>
              <a:buFont typeface="Arial" pitchFamily="34" charset="0"/>
              <a:buChar char="–"/>
              <a:defRPr/>
            </a:pPr>
            <a:r>
              <a:rPr lang="es-ES" dirty="0" smtClean="0"/>
              <a:t>Jesucristo da inicio a su iglesia con el círculo apostólico, un pequeño grupo; y comienza este grupo reuniendo a los discípulos en torno de sí. </a:t>
            </a:r>
          </a:p>
          <a:p>
            <a:pPr lvl="1" fontAlgn="auto">
              <a:spcAft>
                <a:spcPts val="0"/>
              </a:spcAft>
              <a:buFont typeface="Arial" pitchFamily="34" charset="0"/>
              <a:buChar char="–"/>
              <a:defRPr/>
            </a:pPr>
            <a:r>
              <a:rPr lang="es-ES" dirty="0" smtClean="0"/>
              <a:t>El grupo pequeño no nace con el objetivo de incorporar a Cristo: ya nace como cuerpo de Cristo, como iglesia de Cristo, la iglesia “en Cristo” (Efe. 2:13).</a:t>
            </a:r>
          </a:p>
          <a:p>
            <a:pPr marL="0" indent="0" fontAlgn="auto">
              <a:spcAft>
                <a:spcPts val="0"/>
              </a:spcAft>
              <a:buNone/>
              <a:defRPr/>
            </a:pPr>
            <a:endParaRPr lang="pt-BR"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63210" y="692696"/>
            <a:ext cx="7138987" cy="652934"/>
          </a:xfrm>
        </p:spPr>
        <p:txBody>
          <a:bodyPr rtlCol="0">
            <a:normAutofit fontScale="90000"/>
          </a:bodyPr>
          <a:lstStyle/>
          <a:p>
            <a:pPr fontAlgn="auto">
              <a:spcAft>
                <a:spcPts val="0"/>
              </a:spcAft>
              <a:defRPr/>
            </a:pPr>
            <a:r>
              <a:rPr lang="pt-BR" sz="2600" b="1" dirty="0" smtClean="0"/>
              <a:t>CÍRCULO APOSTÓLICO </a:t>
            </a:r>
            <a:r>
              <a:rPr lang="pt-BR" dirty="0" smtClean="0"/>
              <a:t/>
            </a:r>
            <a:br>
              <a:rPr lang="pt-BR" dirty="0" smtClean="0"/>
            </a:br>
            <a:endParaRPr lang="pt-BR" dirty="0" smtClean="0"/>
          </a:p>
        </p:txBody>
      </p:sp>
      <p:sp>
        <p:nvSpPr>
          <p:cNvPr id="3" name="Espaço Reservado para Conteúdo 2"/>
          <p:cNvSpPr>
            <a:spLocks noGrp="1"/>
          </p:cNvSpPr>
          <p:nvPr>
            <p:ph idx="1"/>
          </p:nvPr>
        </p:nvSpPr>
        <p:spPr>
          <a:xfrm>
            <a:off x="755576" y="1601788"/>
            <a:ext cx="7931223" cy="5256212"/>
          </a:xfrm>
        </p:spPr>
        <p:txBody>
          <a:bodyPr rtlCol="0">
            <a:noAutofit/>
          </a:bodyPr>
          <a:lstStyle/>
          <a:p>
            <a:pPr lvl="1" fontAlgn="auto">
              <a:spcAft>
                <a:spcPts val="0"/>
              </a:spcAft>
              <a:buFont typeface="Arial" pitchFamily="34" charset="0"/>
              <a:buChar char="–"/>
              <a:defRPr/>
            </a:pPr>
            <a:r>
              <a:rPr lang="es-ES" dirty="0" smtClean="0"/>
              <a:t>Antes de que los grupos pequeños sean organizados en torno de Cristo, Cristo los organiza en torno de sí mismo. </a:t>
            </a:r>
          </a:p>
          <a:p>
            <a:pPr lvl="1" fontAlgn="auto">
              <a:spcAft>
                <a:spcPts val="0"/>
              </a:spcAft>
              <a:buFont typeface="Arial" pitchFamily="34" charset="0"/>
              <a:buChar char="–"/>
              <a:defRPr/>
            </a:pPr>
            <a:r>
              <a:rPr lang="es-ES" dirty="0" smtClean="0"/>
              <a:t>En los evangelios, Jesús es el centro, la razón y el motivo de los grupos pequeños. </a:t>
            </a:r>
            <a:endParaRPr lang="pt-BR" dirty="0" smtClean="0"/>
          </a:p>
          <a:p>
            <a:pPr lvl="1" fontAlgn="auto">
              <a:spcAft>
                <a:spcPts val="0"/>
              </a:spcAft>
              <a:buFont typeface="Arial" pitchFamily="34" charset="0"/>
              <a:buChar char="–"/>
              <a:defRPr/>
            </a:pPr>
            <a:r>
              <a:rPr lang="es-ES" dirty="0" smtClean="0"/>
              <a:t>“Porque donde estén dos o tres se reúnen en mi nombre, allí estoy yo en medio de ellos” (</a:t>
            </a:r>
            <a:r>
              <a:rPr lang="es-ES" dirty="0" err="1" smtClean="0"/>
              <a:t>Mat.</a:t>
            </a:r>
            <a:r>
              <a:rPr lang="es-ES" dirty="0" smtClean="0"/>
              <a:t> 18:20).</a:t>
            </a:r>
            <a:endParaRPr lang="pt-BR" dirty="0" smtClean="0"/>
          </a:p>
          <a:p>
            <a:pPr fontAlgn="auto">
              <a:spcAft>
                <a:spcPts val="0"/>
              </a:spcAft>
              <a:buFont typeface="Arial" pitchFamily="34" charset="0"/>
              <a:buChar char="•"/>
              <a:defRPr/>
            </a:pPr>
            <a:endParaRPr lang="pt-BR" dirty="0" smtClean="0"/>
          </a:p>
        </p:txBody>
      </p:sp>
    </p:spTree>
    <p:extLst>
      <p:ext uri="{BB962C8B-B14F-4D97-AF65-F5344CB8AC3E}">
        <p14:creationId xmlns:p14="http://schemas.microsoft.com/office/powerpoint/2010/main" xmlns="" val="156894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Ye_Soft_Edge.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63888" y="1268760"/>
            <a:ext cx="7200800" cy="5871746"/>
          </a:xfrm>
          <a:prstGeom prst="rect">
            <a:avLst/>
          </a:prstGeom>
        </p:spPr>
      </p:pic>
      <p:sp>
        <p:nvSpPr>
          <p:cNvPr id="8195" name="Espaço Reservado para Conteúdo 2"/>
          <p:cNvSpPr>
            <a:spLocks noGrp="1"/>
          </p:cNvSpPr>
          <p:nvPr>
            <p:ph idx="1"/>
          </p:nvPr>
        </p:nvSpPr>
        <p:spPr>
          <a:xfrm>
            <a:off x="1115616" y="1600200"/>
            <a:ext cx="7571183" cy="4525963"/>
          </a:xfrm>
        </p:spPr>
        <p:txBody>
          <a:bodyPr/>
          <a:lstStyle/>
          <a:p>
            <a:r>
              <a:rPr lang="pt-BR" dirty="0" smtClean="0"/>
              <a:t>Robert Coleman - “El </a:t>
            </a:r>
            <a:r>
              <a:rPr lang="pt-BR" dirty="0" err="1" smtClean="0"/>
              <a:t>plan</a:t>
            </a:r>
            <a:r>
              <a:rPr lang="pt-BR" dirty="0" smtClean="0"/>
              <a:t> maestro" de </a:t>
            </a:r>
            <a:r>
              <a:rPr lang="pt-BR" dirty="0" err="1" smtClean="0"/>
              <a:t>Jesús</a:t>
            </a:r>
            <a:r>
              <a:rPr lang="pt-BR" dirty="0" smtClean="0"/>
              <a:t>. </a:t>
            </a:r>
            <a:r>
              <a:rPr lang="pt-BR" dirty="0" err="1" smtClean="0"/>
              <a:t>Ocho</a:t>
            </a:r>
            <a:r>
              <a:rPr lang="pt-BR" dirty="0" smtClean="0"/>
              <a:t> niveles:</a:t>
            </a:r>
          </a:p>
          <a:p>
            <a:pPr marL="0" indent="0">
              <a:buNone/>
            </a:pPr>
            <a:r>
              <a:rPr lang="pt-BR" dirty="0" smtClean="0"/>
              <a:t> </a:t>
            </a:r>
          </a:p>
          <a:p>
            <a:pPr lvl="1"/>
            <a:r>
              <a:rPr lang="es-ES" dirty="0" smtClean="0"/>
              <a:t>Selección, </a:t>
            </a:r>
          </a:p>
          <a:p>
            <a:pPr lvl="1"/>
            <a:r>
              <a:rPr lang="es-ES" dirty="0" smtClean="0"/>
              <a:t>Asociación, </a:t>
            </a:r>
          </a:p>
          <a:p>
            <a:pPr lvl="1"/>
            <a:r>
              <a:rPr lang="es-ES" dirty="0" smtClean="0"/>
              <a:t>Consagración, </a:t>
            </a:r>
          </a:p>
          <a:p>
            <a:pPr lvl="1"/>
            <a:r>
              <a:rPr lang="es-ES" dirty="0" smtClean="0"/>
              <a:t>Transmisión, </a:t>
            </a:r>
          </a:p>
          <a:p>
            <a:pPr lvl="1"/>
            <a:r>
              <a:rPr lang="es-ES" dirty="0" smtClean="0"/>
              <a:t>Demostración, </a:t>
            </a:r>
          </a:p>
          <a:p>
            <a:pPr lvl="1"/>
            <a:r>
              <a:rPr lang="es-ES" dirty="0"/>
              <a:t>D</a:t>
            </a:r>
            <a:r>
              <a:rPr lang="es-ES" dirty="0" smtClean="0"/>
              <a:t>elegación, </a:t>
            </a:r>
          </a:p>
          <a:p>
            <a:pPr lvl="1"/>
            <a:r>
              <a:rPr lang="es-ES" dirty="0" smtClean="0"/>
              <a:t>Supervisión y </a:t>
            </a:r>
          </a:p>
          <a:p>
            <a:pPr lvl="1"/>
            <a:r>
              <a:rPr lang="es-ES" dirty="0" smtClean="0"/>
              <a:t>Reproducción</a:t>
            </a:r>
            <a:endParaRPr lang="pt-BR" dirty="0" smtClean="0"/>
          </a:p>
        </p:txBody>
      </p:sp>
      <p:sp>
        <p:nvSpPr>
          <p:cNvPr id="6" name="Título 1"/>
          <p:cNvSpPr>
            <a:spLocks noGrp="1"/>
          </p:cNvSpPr>
          <p:nvPr>
            <p:ph type="title"/>
          </p:nvPr>
        </p:nvSpPr>
        <p:spPr>
          <a:xfrm>
            <a:off x="1563210" y="692696"/>
            <a:ext cx="7138987" cy="652934"/>
          </a:xfrm>
        </p:spPr>
        <p:txBody>
          <a:bodyPr rtlCol="0">
            <a:normAutofit fontScale="90000"/>
          </a:bodyPr>
          <a:lstStyle/>
          <a:p>
            <a:pPr fontAlgn="auto">
              <a:spcAft>
                <a:spcPts val="0"/>
              </a:spcAft>
              <a:defRPr/>
            </a:pPr>
            <a:r>
              <a:rPr lang="pt-BR" sz="2600" b="1" dirty="0" smtClean="0"/>
              <a:t>CÍRCULO APOSTÓLICO </a:t>
            </a:r>
            <a:r>
              <a:rPr lang="pt-BR" dirty="0" smtClean="0"/>
              <a:t/>
            </a:r>
            <a:br>
              <a:rPr lang="pt-BR" dirty="0" smtClean="0"/>
            </a:br>
            <a:endParaRPr lang="pt-BR" dirty="0" smtClean="0"/>
          </a:p>
        </p:txBody>
      </p:sp>
    </p:spTree>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640</TotalTime>
  <Words>9475</Words>
  <Application>Microsoft Office PowerPoint</Application>
  <PresentationFormat>Apresentação na tela (4:3)</PresentationFormat>
  <Paragraphs>336</Paragraphs>
  <Slides>30</Slides>
  <Notes>29</Notes>
  <HiddenSlides>0</HiddenSlides>
  <MMClips>0</MMClips>
  <ScaleCrop>false</ScaleCrop>
  <HeadingPairs>
    <vt:vector size="4" baseType="variant">
      <vt:variant>
        <vt:lpstr>Tema</vt:lpstr>
      </vt:variant>
      <vt:variant>
        <vt:i4>1</vt:i4>
      </vt:variant>
      <vt:variant>
        <vt:lpstr>Títulos de slides</vt:lpstr>
      </vt:variant>
      <vt:variant>
        <vt:i4>30</vt:i4>
      </vt:variant>
    </vt:vector>
  </HeadingPairs>
  <TitlesOfParts>
    <vt:vector size="31" baseType="lpstr">
      <vt:lpstr>Tema do Office</vt:lpstr>
      <vt:lpstr>Slide 1</vt:lpstr>
      <vt:lpstr>LOS GRUPOS PEQUEÑOS EN EL NUEVO TESTAMENTO </vt:lpstr>
      <vt:lpstr>TEOLOGÍA ANTES DE LA PRÁCTICA</vt:lpstr>
      <vt:lpstr>TEOLOGIA ANTES DA PRÁTICA  </vt:lpstr>
      <vt:lpstr>PRÁTICA BÍBLICA  </vt:lpstr>
      <vt:lpstr>PRÁTICA BÍBLICA  </vt:lpstr>
      <vt:lpstr>CÍRCULO APOSTÓLICO  </vt:lpstr>
      <vt:lpstr>CÍRCULO APOSTÓLICO  </vt:lpstr>
      <vt:lpstr>CÍRCULO APOSTÓLICO  </vt:lpstr>
      <vt:lpstr>CÍRCULO APOSTÓLICO  </vt:lpstr>
      <vt:lpstr>CÍRCULO APOSTÓLICO </vt:lpstr>
      <vt:lpstr>CÍRCULO APOSTÓLICO </vt:lpstr>
      <vt:lpstr>CRISTIANISMO APOSTÓLICO  </vt:lpstr>
      <vt:lpstr>CASAS COMO LUGAR DE CULTO  </vt:lpstr>
      <vt:lpstr>CASAS COMO LUGAR DE CULTO  </vt:lpstr>
      <vt:lpstr>CASAS COMO LUGAR DE CULTO  </vt:lpstr>
      <vt:lpstr>CASAS COMO LUGAR DE CULTO  </vt:lpstr>
      <vt:lpstr>CASAS COMO LUGAR DE CULTO  </vt:lpstr>
      <vt:lpstr>CASAS COMO LUGAR DE CULTO  </vt:lpstr>
      <vt:lpstr>Slide 20</vt:lpstr>
      <vt:lpstr>Slide 21</vt:lpstr>
      <vt:lpstr>CASAS COMO LUGAR DE CULTO  </vt:lpstr>
      <vt:lpstr>CASAS COMO LUGAR DE CULTO  </vt:lpstr>
      <vt:lpstr>CASAS COMO PROPÓSITO DE DEUS  </vt:lpstr>
      <vt:lpstr>CASAS COMO PROPÓSITO DE DEUS  </vt:lpstr>
      <vt:lpstr>CASAS COMO PROPÓSITO DE DEUS  </vt:lpstr>
      <vt:lpstr>Slide 27</vt:lpstr>
      <vt:lpstr>CONCLUSIÓN</vt:lpstr>
      <vt:lpstr>CONCLUSIÓN</vt:lpstr>
      <vt:lpstr>PERGUNTAS PARA REFLEXIÓN  </vt:lpstr>
    </vt:vector>
  </TitlesOfParts>
  <Company>ipaeas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APROFUNDANDO A CAMINHADA</dc:title>
  <dc:creator>Wagne Mesquita</dc:creator>
  <cp:lastModifiedBy>ruth.leon</cp:lastModifiedBy>
  <cp:revision>56</cp:revision>
  <dcterms:created xsi:type="dcterms:W3CDTF">2011-11-19T12:30:41Z</dcterms:created>
  <dcterms:modified xsi:type="dcterms:W3CDTF">2012-04-25T18:24:10Z</dcterms:modified>
</cp:coreProperties>
</file>