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56" r:id="rId3"/>
    <p:sldId id="262" r:id="rId4"/>
    <p:sldId id="270" r:id="rId5"/>
    <p:sldId id="258" r:id="rId6"/>
    <p:sldId id="259" r:id="rId7"/>
    <p:sldId id="260" r:id="rId8"/>
    <p:sldId id="271" r:id="rId9"/>
    <p:sldId id="261" r:id="rId10"/>
    <p:sldId id="265" r:id="rId11"/>
    <p:sldId id="267" r:id="rId12"/>
    <p:sldId id="266" r:id="rId13"/>
    <p:sldId id="268" r:id="rId14"/>
    <p:sldId id="272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799"/>
        <p:guide orient="horz" pos="2160"/>
        <p:guide orient="horz" pos="572"/>
        <p:guide pos="975"/>
        <p:guide pos="3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3837-879C-A941-9A4A-EBD2BAC2DE0A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D0FA7-D432-CE4C-A4FE-27686149F84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75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E8559-506E-4E36-B191-9D077DF31DA9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07D9-53CA-40E4-9673-92A0F7234CE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8210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14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12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13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35109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0685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423510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412600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547813" y="692696"/>
            <a:ext cx="7138987" cy="1143000"/>
          </a:xfrm>
        </p:spPr>
        <p:txBody>
          <a:bodyPr>
            <a:normAutofit/>
          </a:bodyPr>
          <a:lstStyle>
            <a:lvl1pPr>
              <a:defRPr sz="2300" b="1" u="sng">
                <a:latin typeface="Trebuchet MS"/>
                <a:cs typeface="Trebuchet M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812" y="1600200"/>
            <a:ext cx="7138987" cy="4525963"/>
          </a:xfrm>
        </p:spPr>
        <p:txBody>
          <a:bodyPr>
            <a:normAutofit/>
          </a:bodyPr>
          <a:lstStyle>
            <a:lvl1pPr>
              <a:defRPr sz="2300">
                <a:latin typeface="Trebuchet MS"/>
                <a:cs typeface="Trebuchet MS"/>
              </a:defRPr>
            </a:lvl1pPr>
            <a:lvl2pPr>
              <a:defRPr sz="2300">
                <a:latin typeface="Trebuchet MS"/>
                <a:cs typeface="Trebuchet MS"/>
              </a:defRPr>
            </a:lvl2pPr>
            <a:lvl3pPr>
              <a:defRPr sz="2300">
                <a:latin typeface="Trebuchet MS"/>
                <a:cs typeface="Trebuchet MS"/>
              </a:defRPr>
            </a:lvl3pPr>
            <a:lvl4pPr>
              <a:defRPr sz="2300">
                <a:latin typeface="Trebuchet MS"/>
                <a:cs typeface="Trebuchet MS"/>
              </a:defRPr>
            </a:lvl4pPr>
            <a:lvl5pPr>
              <a:defRPr sz="2300">
                <a:latin typeface="Trebuchet MS"/>
                <a:cs typeface="Trebuchet M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27581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94034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63631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91902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0798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1940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67643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76585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567A-7EAB-410B-A7BE-B616D75EE693}" type="datetimeFigureOut">
              <a:rPr lang="es-PE" smtClean="0"/>
              <a:pPr/>
              <a:t>25/04/2012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CD3D-1C2A-45C0-9026-15922848B37F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7" name="Picture 6" descr="fundosCap7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753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7" name="Picture 6" descr="Cap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79834" y="5805264"/>
            <a:ext cx="4608190" cy="117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GRUPOS PEQUEÑOS EL ANTIGUO TESTAMENTO</a:t>
            </a:r>
            <a:endParaRPr lang="pt-BR" sz="3000" spc="3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/>
              <a:t>CAP. </a:t>
            </a:r>
            <a:r>
              <a:rPr lang="pt-BR" sz="1800" b="1" dirty="0" smtClean="0"/>
              <a:t>1</a:t>
            </a:r>
            <a:endParaRPr lang="pt-BR" sz="1800" dirty="0"/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0111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1" y="1287040"/>
            <a:ext cx="7776864" cy="5454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2500" dirty="0" smtClean="0"/>
              <a:t>Los grupos son protagonistas importantes en el Antiguo Testamento. Se percibe que el grupo es el ámbito intermedio a través del cual Dios alcanza al individuo.</a:t>
            </a:r>
          </a:p>
          <a:p>
            <a:pPr marL="0" indent="0" algn="just">
              <a:buNone/>
            </a:pPr>
            <a:endParaRPr lang="es-PE" sz="1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PE" sz="2500" dirty="0" smtClean="0"/>
              <a:t>Uno persigue a mil, pero dos hacen huir a diez mil. </a:t>
            </a:r>
            <a:r>
              <a:rPr lang="es-PE" sz="1800" i="1" dirty="0" smtClean="0"/>
              <a:t>(Deuteronomio. 32:30)</a:t>
            </a:r>
            <a:endParaRPr lang="es-PE" sz="2500" i="1" dirty="0" smtClean="0"/>
          </a:p>
          <a:p>
            <a:pPr marL="514350" indent="-514350" algn="just">
              <a:buFont typeface="+mj-lt"/>
              <a:buAutoNum type="arabicPeriod"/>
            </a:pPr>
            <a:endParaRPr lang="es-PE" sz="1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PE" sz="2500" dirty="0" smtClean="0"/>
              <a:t>El pecado no intencional del sacerdote ungido trae culpa sobre todo el pueblo, a quién él representa. Se percibe aquí la importancia del grupo en su interacción con el individuo. </a:t>
            </a:r>
            <a:r>
              <a:rPr lang="es-PE" sz="1800" i="1" dirty="0" smtClean="0"/>
              <a:t>(Levítico 4)</a:t>
            </a:r>
            <a:endParaRPr lang="es-PE" sz="2500" i="1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875408" y="620688"/>
            <a:ext cx="4402833" cy="720080"/>
          </a:xfrm>
        </p:spPr>
        <p:txBody>
          <a:bodyPr>
            <a:normAutofit/>
          </a:bodyPr>
          <a:lstStyle/>
          <a:p>
            <a:pPr algn="l"/>
            <a:r>
              <a:rPr lang="es-PE" sz="2500" b="1" dirty="0" smtClean="0"/>
              <a:t>UNA TEOLOGÍA MISIONAL</a:t>
            </a:r>
            <a:endParaRPr lang="es-PE" sz="2500" b="1" dirty="0"/>
          </a:p>
        </p:txBody>
      </p:sp>
    </p:spTree>
    <p:extLst>
      <p:ext uri="{BB962C8B-B14F-4D97-AF65-F5344CB8AC3E}">
        <p14:creationId xmlns="" xmlns:p14="http://schemas.microsoft.com/office/powerpoint/2010/main" val="1494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9" y="800708"/>
            <a:ext cx="7704856" cy="5868652"/>
          </a:xfrm>
        </p:spPr>
        <p:txBody>
          <a:bodyPr>
            <a:normAutofit/>
          </a:bodyPr>
          <a:lstStyle/>
          <a:p>
            <a:pPr marL="401638" indent="-401638" algn="just">
              <a:buNone/>
            </a:pPr>
            <a:r>
              <a:rPr lang="es-PE" sz="2500" dirty="0"/>
              <a:t>3</a:t>
            </a:r>
            <a:r>
              <a:rPr lang="es-PE" sz="2500" dirty="0" smtClean="0"/>
              <a:t>. En la literatura sapiencial, del principio de que un grupo es más eficaz que un individuo, se encuentra en Eclesiastés 4:10-12</a:t>
            </a:r>
          </a:p>
          <a:p>
            <a:pPr marL="401638" indent="-401638" algn="just">
              <a:buNone/>
            </a:pPr>
            <a:endParaRPr lang="es-PE" sz="1200" dirty="0" smtClean="0"/>
          </a:p>
          <a:p>
            <a:pPr marL="401638" indent="-401638" algn="just">
              <a:buNone/>
            </a:pPr>
            <a:r>
              <a:rPr lang="es-PE" sz="2500" dirty="0" smtClean="0"/>
              <a:t>4. El relato bíblico revela a Dios actuando en la historia humana por medio de grupos, con el fin de cumplir una misión.</a:t>
            </a:r>
          </a:p>
          <a:p>
            <a:pPr marL="401638" indent="-401638" algn="just">
              <a:buNone/>
            </a:pPr>
            <a:endParaRPr lang="es-PE" sz="1200" dirty="0" smtClean="0"/>
          </a:p>
          <a:p>
            <a:pPr marL="401638" indent="-401638" algn="just">
              <a:buNone/>
            </a:pPr>
            <a:r>
              <a:rPr lang="es-PE" sz="2500" dirty="0" smtClean="0"/>
              <a:t>5. La familia, el grupo básico y primordial, fue establecida por Dios para cumplir propósitos.</a:t>
            </a:r>
          </a:p>
          <a:p>
            <a:pPr marL="401638" indent="-401638" algn="just">
              <a:buNone/>
            </a:pPr>
            <a:endParaRPr lang="es-PE" sz="1200" dirty="0" smtClean="0"/>
          </a:p>
          <a:p>
            <a:pPr marL="401638" indent="-401638" algn="just">
              <a:buNone/>
            </a:pPr>
            <a:r>
              <a:rPr lang="es-PE" sz="2500" dirty="0" smtClean="0"/>
              <a:t>6. El grupo organizado de Abraham debió haberse transformado en una bendición para todas la familias.</a:t>
            </a:r>
          </a:p>
          <a:p>
            <a:pPr marL="514350" indent="-514350">
              <a:buFont typeface="+mj-lt"/>
              <a:buAutoNum type="arabicPeriod"/>
            </a:pPr>
            <a:endParaRPr lang="es-P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2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08" y="2636912"/>
            <a:ext cx="4052192" cy="476976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3" y="917820"/>
            <a:ext cx="7848872" cy="4824536"/>
          </a:xfrm>
        </p:spPr>
        <p:txBody>
          <a:bodyPr>
            <a:normAutofit/>
          </a:bodyPr>
          <a:lstStyle/>
          <a:p>
            <a:pPr marL="454025" indent="-454025" algn="just">
              <a:buNone/>
            </a:pPr>
            <a:r>
              <a:rPr lang="es-PE" sz="2500" dirty="0" smtClean="0"/>
              <a:t>7. En el tabernáculo del desierto, observamos que Dios se valió de grupos organizados para cumplir tareas especificas. </a:t>
            </a:r>
            <a:r>
              <a:rPr lang="es-PE" sz="1800" i="1" dirty="0" smtClean="0"/>
              <a:t>(Núm.. 4:1-33)</a:t>
            </a:r>
            <a:endParaRPr lang="es-PE" sz="2500" i="1" dirty="0" smtClean="0"/>
          </a:p>
          <a:p>
            <a:pPr marL="454025" indent="-454025" algn="just">
              <a:buNone/>
            </a:pPr>
            <a:endParaRPr lang="es-PE" sz="1200" dirty="0" smtClean="0"/>
          </a:p>
          <a:p>
            <a:pPr marL="454025" indent="-454025" algn="just">
              <a:buNone/>
            </a:pPr>
            <a:r>
              <a:rPr lang="es-PE" sz="2500" dirty="0" smtClean="0"/>
              <a:t>8. Cuando el tabernáculo fue sustituido por una estructura permanente, diversos grupos fueron organizados para ejecutar variadas funciones en la liturgia y en el servicio del templo. </a:t>
            </a:r>
          </a:p>
          <a:p>
            <a:pPr marL="454025" indent="-454025" algn="just">
              <a:buNone/>
            </a:pPr>
            <a:r>
              <a:rPr lang="es-PE" sz="2500" i="1" dirty="0" smtClean="0"/>
              <a:t>	</a:t>
            </a:r>
            <a:r>
              <a:rPr lang="es-PE" sz="1800" i="1" dirty="0" smtClean="0"/>
              <a:t>(1 Cron. 24:1-19)</a:t>
            </a:r>
            <a:endParaRPr lang="es-PE" sz="2500" i="1" dirty="0"/>
          </a:p>
        </p:txBody>
      </p:sp>
    </p:spTree>
    <p:extLst>
      <p:ext uri="{BB962C8B-B14F-4D97-AF65-F5344CB8AC3E}">
        <p14:creationId xmlns="" xmlns:p14="http://schemas.microsoft.com/office/powerpoint/2010/main" val="37490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99392"/>
            <a:ext cx="4681389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3" y="1124744"/>
            <a:ext cx="5841512" cy="5329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r>
              <a:rPr lang="es-PE" sz="2500" dirty="0" smtClean="0"/>
              <a:t>	Desde la perspectiva del Antiguo Testamento, advertimos que las dimensiones relacionales y misionales caracterizan a los grupos humanos llamados por Dios a través de la historia de la salvación. </a:t>
            </a:r>
          </a:p>
          <a:p>
            <a:pPr marL="0" indent="0" algn="just">
              <a:buNone/>
            </a:pPr>
            <a:endParaRPr lang="es-PE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15019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99392"/>
            <a:ext cx="4681389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3" y="1124744"/>
            <a:ext cx="5841512" cy="5329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E" sz="1200" dirty="0" smtClean="0"/>
          </a:p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r>
              <a:rPr lang="es-PE" sz="2500" dirty="0" smtClean="0"/>
              <a:t>	Finalmente, notamos que estos grupos se organizaron para cumplir una misión, o tarea, confiada por Dios.</a:t>
            </a:r>
            <a:endParaRPr lang="es-PE" sz="2500" dirty="0"/>
          </a:p>
        </p:txBody>
      </p:sp>
    </p:spTree>
    <p:extLst>
      <p:ext uri="{BB962C8B-B14F-4D97-AF65-F5344CB8AC3E}">
        <p14:creationId xmlns="" xmlns:p14="http://schemas.microsoft.com/office/powerpoint/2010/main" val="15019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6374" y="332656"/>
            <a:ext cx="7200901" cy="1470025"/>
          </a:xfrm>
        </p:spPr>
        <p:txBody>
          <a:bodyPr>
            <a:noAutofit/>
          </a:bodyPr>
          <a:lstStyle/>
          <a:p>
            <a:r>
              <a:rPr lang="es-PE" sz="2500" b="1" u="sng" dirty="0" smtClean="0">
                <a:latin typeface="Trebuchet MS"/>
                <a:cs typeface="Trebuchet MS"/>
              </a:rPr>
              <a:t>GRUPOS PEQUEÑOS EL ANTIGUO TESTAMENTO</a:t>
            </a:r>
            <a:endParaRPr lang="es-PE" sz="2500" b="1" u="sng" dirty="0">
              <a:latin typeface="Trebuchet MS"/>
              <a:cs typeface="Trebuchet MS"/>
            </a:endParaRPr>
          </a:p>
        </p:txBody>
      </p:sp>
      <p:pic>
        <p:nvPicPr>
          <p:cNvPr id="4" name="Picture 3" descr="ApostlePau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3950"/>
            <a:ext cx="4747096" cy="6865856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5" y="1772816"/>
            <a:ext cx="7920880" cy="4824536"/>
          </a:xfrm>
        </p:spPr>
        <p:txBody>
          <a:bodyPr>
            <a:normAutofit/>
          </a:bodyPr>
          <a:lstStyle/>
          <a:p>
            <a:pPr algn="just"/>
            <a:r>
              <a:rPr lang="es-PE" sz="2300" dirty="0">
                <a:solidFill>
                  <a:schemeClr val="tx1"/>
                </a:solidFill>
                <a:latin typeface="Trebuchet MS"/>
                <a:cs typeface="Trebuchet MS"/>
              </a:rPr>
              <a:t>Dios estableció un paradigma relacional para el orden creado. </a:t>
            </a:r>
            <a:endParaRPr lang="es-PE" sz="23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es-PE" sz="23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es-PE" sz="2300" dirty="0">
                <a:solidFill>
                  <a:schemeClr val="tx1"/>
                </a:solidFill>
                <a:latin typeface="Trebuchet MS"/>
                <a:cs typeface="Trebuchet MS"/>
              </a:rPr>
              <a:t>Desde la perspectiva del Antiguo </a:t>
            </a:r>
            <a:endParaRPr lang="es-PE" sz="23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es-PE" sz="2300" dirty="0" smtClean="0">
                <a:solidFill>
                  <a:schemeClr val="tx1"/>
                </a:solidFill>
                <a:latin typeface="Trebuchet MS"/>
                <a:cs typeface="Trebuchet MS"/>
              </a:rPr>
              <a:t>Testamento</a:t>
            </a:r>
            <a:r>
              <a:rPr lang="es-PE" sz="2300" dirty="0">
                <a:solidFill>
                  <a:schemeClr val="tx1"/>
                </a:solidFill>
                <a:latin typeface="Trebuchet MS"/>
                <a:cs typeface="Trebuchet MS"/>
              </a:rPr>
              <a:t>, advertimos que las </a:t>
            </a:r>
            <a:endParaRPr lang="es-PE" sz="23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es-PE" sz="2300" dirty="0" smtClean="0">
                <a:solidFill>
                  <a:schemeClr val="tx1"/>
                </a:solidFill>
                <a:latin typeface="Trebuchet MS"/>
                <a:cs typeface="Trebuchet MS"/>
              </a:rPr>
              <a:t>dimensiones </a:t>
            </a:r>
            <a:r>
              <a:rPr lang="es-PE" sz="2300" dirty="0">
                <a:solidFill>
                  <a:schemeClr val="tx1"/>
                </a:solidFill>
                <a:latin typeface="Trebuchet MS"/>
                <a:cs typeface="Trebuchet MS"/>
              </a:rPr>
              <a:t>relacionales, </a:t>
            </a:r>
            <a:endParaRPr lang="es-PE" sz="23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es-PE" sz="2300" dirty="0" smtClean="0">
                <a:solidFill>
                  <a:schemeClr val="tx1"/>
                </a:solidFill>
                <a:latin typeface="Trebuchet MS"/>
                <a:cs typeface="Trebuchet MS"/>
              </a:rPr>
              <a:t>sapienciales </a:t>
            </a:r>
            <a:r>
              <a:rPr lang="es-PE" sz="2300" dirty="0">
                <a:solidFill>
                  <a:schemeClr val="tx1"/>
                </a:solidFill>
                <a:latin typeface="Trebuchet MS"/>
                <a:cs typeface="Trebuchet MS"/>
              </a:rPr>
              <a:t>y misionales </a:t>
            </a:r>
            <a:endParaRPr lang="es-PE" sz="23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es-PE" sz="2300" dirty="0" smtClean="0">
                <a:solidFill>
                  <a:schemeClr val="tx1"/>
                </a:solidFill>
                <a:latin typeface="Trebuchet MS"/>
                <a:cs typeface="Trebuchet MS"/>
              </a:rPr>
              <a:t>caracterizan a </a:t>
            </a:r>
            <a:r>
              <a:rPr lang="es-PE" sz="2300" dirty="0">
                <a:solidFill>
                  <a:schemeClr val="tx1"/>
                </a:solidFill>
                <a:latin typeface="Trebuchet MS"/>
                <a:cs typeface="Trebuchet MS"/>
              </a:rPr>
              <a:t>los grupos </a:t>
            </a:r>
            <a:endParaRPr lang="es-PE" sz="23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es-PE" sz="2300" dirty="0" smtClean="0">
                <a:solidFill>
                  <a:schemeClr val="tx1"/>
                </a:solidFill>
                <a:latin typeface="Trebuchet MS"/>
                <a:cs typeface="Trebuchet MS"/>
              </a:rPr>
              <a:t>humanos </a:t>
            </a:r>
            <a:r>
              <a:rPr lang="es-PE" sz="2300" dirty="0">
                <a:solidFill>
                  <a:schemeClr val="tx1"/>
                </a:solidFill>
                <a:latin typeface="Trebuchet MS"/>
                <a:cs typeface="Trebuchet MS"/>
              </a:rPr>
              <a:t>llamados por </a:t>
            </a:r>
            <a:endParaRPr lang="es-PE" sz="23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es-PE" sz="2300" dirty="0" smtClean="0">
                <a:solidFill>
                  <a:schemeClr val="tx1"/>
                </a:solidFill>
                <a:latin typeface="Trebuchet MS"/>
                <a:cs typeface="Trebuchet MS"/>
              </a:rPr>
              <a:t>	Dios </a:t>
            </a:r>
            <a:r>
              <a:rPr lang="es-PE" sz="2300" dirty="0">
                <a:solidFill>
                  <a:schemeClr val="tx1"/>
                </a:solidFill>
                <a:latin typeface="Trebuchet MS"/>
                <a:cs typeface="Trebuchet MS"/>
              </a:rPr>
              <a:t>a través de la historia </a:t>
            </a:r>
            <a:endParaRPr lang="es-PE" sz="23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es-PE" sz="2300" dirty="0" smtClean="0">
                <a:solidFill>
                  <a:schemeClr val="tx1"/>
                </a:solidFill>
                <a:latin typeface="Trebuchet MS"/>
                <a:cs typeface="Trebuchet MS"/>
              </a:rPr>
              <a:t>	de </a:t>
            </a:r>
            <a:r>
              <a:rPr lang="es-PE" sz="2300" dirty="0">
                <a:solidFill>
                  <a:schemeClr val="tx1"/>
                </a:solidFill>
                <a:latin typeface="Trebuchet MS"/>
                <a:cs typeface="Trebuchet MS"/>
              </a:rPr>
              <a:t>la salvación.</a:t>
            </a:r>
          </a:p>
        </p:txBody>
      </p:sp>
    </p:spTree>
    <p:extLst>
      <p:ext uri="{BB962C8B-B14F-4D97-AF65-F5344CB8AC3E}">
        <p14:creationId xmlns="" xmlns:p14="http://schemas.microsoft.com/office/powerpoint/2010/main" val="24511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Olga\Imagens\Corbis-42-3218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4211961" cy="634547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0912" y="476672"/>
            <a:ext cx="8229600" cy="1143000"/>
          </a:xfrm>
        </p:spPr>
        <p:txBody>
          <a:bodyPr>
            <a:normAutofit/>
          </a:bodyPr>
          <a:lstStyle/>
          <a:p>
            <a:r>
              <a:rPr lang="es-PE" sz="2500" b="1" dirty="0" smtClean="0"/>
              <a:t>UNA TEOLOGÍA RELACIONAL</a:t>
            </a:r>
            <a:endParaRPr lang="es-PE" sz="2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620688"/>
            <a:ext cx="7200901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r>
              <a:rPr lang="es-PE" sz="2500" dirty="0" smtClean="0"/>
              <a:t>En el relato general de la creación</a:t>
            </a:r>
          </a:p>
          <a:p>
            <a:pPr marL="0" indent="0" algn="just">
              <a:buNone/>
            </a:pPr>
            <a:r>
              <a:rPr lang="es-PE" sz="1800" i="1" dirty="0" smtClean="0"/>
              <a:t>(</a:t>
            </a:r>
            <a:r>
              <a:rPr lang="es-PE" sz="1800" i="1" dirty="0" err="1" smtClean="0"/>
              <a:t>Gén.</a:t>
            </a:r>
            <a:r>
              <a:rPr lang="es-PE" sz="1800" i="1" dirty="0" smtClean="0"/>
              <a:t> 1:1-2:3),</a:t>
            </a:r>
            <a:r>
              <a:rPr lang="es-PE" sz="2500" dirty="0" smtClean="0"/>
              <a:t> se percibe que </a:t>
            </a:r>
          </a:p>
          <a:p>
            <a:pPr marL="0" indent="0" algn="just">
              <a:buNone/>
            </a:pPr>
            <a:r>
              <a:rPr lang="es-PE" sz="2500" dirty="0" smtClean="0"/>
              <a:t>el Creador asume una </a:t>
            </a:r>
          </a:p>
          <a:p>
            <a:pPr marL="0" indent="0" algn="just">
              <a:buNone/>
            </a:pPr>
            <a:r>
              <a:rPr lang="es-PE" sz="2500" dirty="0" smtClean="0"/>
              <a:t>postura </a:t>
            </a:r>
            <a:r>
              <a:rPr lang="es-PE" sz="2500" i="1" dirty="0" smtClean="0"/>
              <a:t>profundamente relacional</a:t>
            </a:r>
          </a:p>
          <a:p>
            <a:pPr marL="0" indent="0" algn="just">
              <a:buNone/>
            </a:pPr>
            <a:r>
              <a:rPr lang="es-PE" sz="2500" dirty="0" smtClean="0"/>
              <a:t>en la producción y la formación</a:t>
            </a:r>
          </a:p>
          <a:p>
            <a:pPr marL="0" indent="0" algn="just">
              <a:buNone/>
            </a:pPr>
            <a:r>
              <a:rPr lang="es-PE" sz="2500" dirty="0" smtClean="0"/>
              <a:t>del mundo creado. </a:t>
            </a:r>
          </a:p>
          <a:p>
            <a:pPr marL="0" indent="0" algn="just">
              <a:buNone/>
            </a:pPr>
            <a:endParaRPr lang="es-PE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35244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0912" y="476672"/>
            <a:ext cx="8229600" cy="1143000"/>
          </a:xfrm>
        </p:spPr>
        <p:txBody>
          <a:bodyPr>
            <a:normAutofit/>
          </a:bodyPr>
          <a:lstStyle/>
          <a:p>
            <a:r>
              <a:rPr lang="es-PE" sz="2500" b="1" dirty="0" smtClean="0"/>
              <a:t>UNA TEOLOGÍA RELACIONAL</a:t>
            </a:r>
            <a:endParaRPr lang="es-PE" sz="2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68760"/>
            <a:ext cx="7200901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2500" dirty="0" smtClean="0"/>
              <a:t> </a:t>
            </a:r>
          </a:p>
          <a:p>
            <a:pPr marL="0" indent="0" algn="just">
              <a:buNone/>
            </a:pPr>
            <a:endParaRPr lang="es-PE" sz="1200" dirty="0" smtClean="0"/>
          </a:p>
          <a:p>
            <a:pPr marL="0" indent="0" algn="just">
              <a:buNone/>
            </a:pPr>
            <a:r>
              <a:rPr lang="es-PE" sz="2500" dirty="0" smtClean="0"/>
              <a:t>	Fuimos creados como parte de un sistema relacional por decisión del Creador y, como criaturas relacionales, solo conseguiremos una plena realización de nuestras potencialidades y satisfacción de nuestros anhelos más profundos en un ambiente en el que podamos desarrollar relaciones, y disfrutarlas de manera saludable, con Dios y con otras personas.</a:t>
            </a:r>
            <a:endParaRPr lang="es-PE" sz="2500" dirty="0"/>
          </a:p>
        </p:txBody>
      </p:sp>
    </p:spTree>
    <p:extLst>
      <p:ext uri="{BB962C8B-B14F-4D97-AF65-F5344CB8AC3E}">
        <p14:creationId xmlns="" xmlns:p14="http://schemas.microsoft.com/office/powerpoint/2010/main" val="35244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adise_Soft_Ed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5201816" cy="520181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7" y="836712"/>
            <a:ext cx="7633098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500" dirty="0" smtClean="0"/>
              <a:t>La dimensión relacional de la creación se revela de forma emblemática en Génesis 1:26-28, Dios creó la dualidad hombre/mujer a su imagen y semejanza para representar al Creador frente al orden creado y ejercer “dominio” sobre las demás criaturas.</a:t>
            </a:r>
          </a:p>
          <a:p>
            <a:pPr marL="0" indent="0" algn="just">
              <a:buNone/>
            </a:pPr>
            <a:endParaRPr lang="es-PE" sz="1200" dirty="0" smtClean="0"/>
          </a:p>
          <a:p>
            <a:pPr marL="0" indent="0" algn="just">
              <a:buNone/>
            </a:pPr>
            <a:r>
              <a:rPr lang="es-PE" sz="2500" dirty="0" smtClean="0"/>
              <a:t>La imagen de la Deidad en el </a:t>
            </a:r>
          </a:p>
          <a:p>
            <a:pPr marL="0" indent="0" algn="just">
              <a:buNone/>
            </a:pPr>
            <a:r>
              <a:rPr lang="es-PE" sz="2500" dirty="0" smtClean="0"/>
              <a:t>ser humano provee la base </a:t>
            </a:r>
          </a:p>
          <a:p>
            <a:pPr marL="0" indent="0" algn="just">
              <a:buNone/>
            </a:pPr>
            <a:r>
              <a:rPr lang="es-PE" sz="2500" dirty="0" smtClean="0"/>
              <a:t>para desarrollar relaciones </a:t>
            </a:r>
          </a:p>
          <a:p>
            <a:pPr marL="0" indent="0" algn="just">
              <a:buNone/>
            </a:pPr>
            <a:r>
              <a:rPr lang="es-PE" sz="2500" dirty="0" smtClean="0"/>
              <a:t>saludables, y caracterizadas </a:t>
            </a:r>
          </a:p>
          <a:p>
            <a:pPr marL="0" indent="0" algn="just">
              <a:buNone/>
            </a:pPr>
            <a:r>
              <a:rPr lang="es-PE" sz="2500" dirty="0" smtClean="0"/>
              <a:t>por la solidaridad, la confianza </a:t>
            </a:r>
          </a:p>
          <a:p>
            <a:pPr marL="0" indent="0" algn="just">
              <a:buNone/>
            </a:pPr>
            <a:r>
              <a:rPr lang="es-PE" sz="2500" dirty="0" smtClean="0"/>
              <a:t>y el amor. </a:t>
            </a:r>
            <a:endParaRPr lang="es-PE" sz="2500" dirty="0"/>
          </a:p>
        </p:txBody>
      </p:sp>
    </p:spTree>
    <p:extLst>
      <p:ext uri="{BB962C8B-B14F-4D97-AF65-F5344CB8AC3E}">
        <p14:creationId xmlns="" xmlns:p14="http://schemas.microsoft.com/office/powerpoint/2010/main" val="30919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Shepher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97" y="620688"/>
            <a:ext cx="5125120" cy="715978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80728"/>
            <a:ext cx="4896544" cy="53289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500" dirty="0" smtClean="0"/>
              <a:t>	A partir del relato de Génesis 2, podemos inferir que nosotros, como humanos, tenemos afinidad los unos con los otros y podemos desarrollar relaciones significativas con otros seres humanos, no solamente porque fuimos creados por Dios, sino también porque  Dios eligió a una pareja para que fuese el origen de toda la humanidad.</a:t>
            </a:r>
            <a:endParaRPr lang="es-PE" sz="2500" dirty="0"/>
          </a:p>
        </p:txBody>
      </p:sp>
    </p:spTree>
    <p:extLst>
      <p:ext uri="{BB962C8B-B14F-4D97-AF65-F5344CB8AC3E}">
        <p14:creationId xmlns="" xmlns:p14="http://schemas.microsoft.com/office/powerpoint/2010/main" val="33963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1" y="764704"/>
            <a:ext cx="7777114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r>
              <a:rPr lang="es-PE" sz="2500" dirty="0" smtClean="0"/>
              <a:t>	Otro aspecto de la dimensión relacional de la Teología del Antiguo Testamento puede ser observado a partir del concepto de la </a:t>
            </a:r>
            <a:r>
              <a:rPr lang="es-PE" sz="2500" i="1" dirty="0" smtClean="0"/>
              <a:t>alianza, </a:t>
            </a:r>
            <a:r>
              <a:rPr lang="es-PE" sz="2500" dirty="0" smtClean="0"/>
              <a:t>la dimensión  relacional de la creación se entrelaza con la naturaleza relacional del Creador. A través de sucesivas revelaciones y manifestaciones del Concierto eterno, Dios estableció una relación de concierto con sus criaturas, con el fin de propiciarles una salvación integral. </a:t>
            </a:r>
            <a:endParaRPr lang="es-PE" sz="2500" i="1" dirty="0"/>
          </a:p>
        </p:txBody>
      </p:sp>
    </p:spTree>
    <p:extLst>
      <p:ext uri="{BB962C8B-B14F-4D97-AF65-F5344CB8AC3E}">
        <p14:creationId xmlns="" xmlns:p14="http://schemas.microsoft.com/office/powerpoint/2010/main" val="9696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olga.ayala\Meus documentos\Minhas imagens\Imagens\010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95D8F"/>
              </a:clrFrom>
              <a:clrTo>
                <a:srgbClr val="395D8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731" y="1775048"/>
            <a:ext cx="6777269" cy="50829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620688"/>
            <a:ext cx="7777114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PE" sz="2500" dirty="0" smtClean="0"/>
          </a:p>
          <a:p>
            <a:pPr marL="0" indent="0" algn="just">
              <a:buNone/>
            </a:pPr>
            <a:r>
              <a:rPr lang="es-PE" sz="2500" dirty="0" smtClean="0"/>
              <a:t>	Con Noé, Dios firmó un concierto, un acuerdo, universal en su alcance e incondicional en sus exigencias. Con Abraham, el Señor estableció una relación especial. Dios realizó promesas con el propósito de bendecir a todas las familias de la Tierra por intermedio de la simiente </a:t>
            </a:r>
            <a:r>
              <a:rPr lang="es-PE" sz="2500" dirty="0" err="1" smtClean="0"/>
              <a:t>abrahámica</a:t>
            </a:r>
            <a:r>
              <a:rPr lang="es-PE" sz="2500" dirty="0" smtClean="0"/>
              <a:t>.</a:t>
            </a:r>
            <a:endParaRPr lang="es-PE" sz="2500" i="1" dirty="0"/>
          </a:p>
        </p:txBody>
      </p:sp>
    </p:spTree>
    <p:extLst>
      <p:ext uri="{BB962C8B-B14F-4D97-AF65-F5344CB8AC3E}">
        <p14:creationId xmlns="" xmlns:p14="http://schemas.microsoft.com/office/powerpoint/2010/main" val="9696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299924"/>
            <a:ext cx="7488833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500" dirty="0" smtClean="0"/>
              <a:t>	En el Sinaí, el Dios redentor entró en relación especial con Israel, al afirmar la alianza con la nación elegida. A través del profeta Jeremías, Dios proclamó la buena noticia de una “nueva alianza”. La ley sería inscripta en el corazón, y la relación entre Dios y su pueblo sería marcada por el perdón del pecado y por el conocimiento de Dios </a:t>
            </a:r>
            <a:r>
              <a:rPr lang="es-PE" sz="2000" i="1" dirty="0" smtClean="0"/>
              <a:t>(Jer.31:31-34). </a:t>
            </a:r>
            <a:r>
              <a:rPr lang="es-PE" sz="2500" dirty="0" smtClean="0"/>
              <a:t>Notamos, entonces, en el transcurso de la historia del Antiguo Testamento, a un Dios relacional en búsqueda de comunión con seres relacionales creados por él.</a:t>
            </a:r>
            <a:endParaRPr lang="es-PE" sz="2500" i="1" dirty="0"/>
          </a:p>
        </p:txBody>
      </p:sp>
    </p:spTree>
    <p:extLst>
      <p:ext uri="{BB962C8B-B14F-4D97-AF65-F5344CB8AC3E}">
        <p14:creationId xmlns="" xmlns:p14="http://schemas.microsoft.com/office/powerpoint/2010/main" val="19733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397</Words>
  <Application>Microsoft Office PowerPoint</Application>
  <PresentationFormat>Apresentação na tela (4:3)</PresentationFormat>
  <Paragraphs>76</Paragraphs>
  <Slides>14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de Office</vt:lpstr>
      <vt:lpstr>Slide 1</vt:lpstr>
      <vt:lpstr>GRUPOS PEQUEÑOS EL ANTIGUO TESTAMENTO</vt:lpstr>
      <vt:lpstr>UNA TEOLOGÍA RELACIONAL</vt:lpstr>
      <vt:lpstr>UNA TEOLOGÍA RELACIONAL</vt:lpstr>
      <vt:lpstr>Slide 5</vt:lpstr>
      <vt:lpstr>Slide 6</vt:lpstr>
      <vt:lpstr>Slide 7</vt:lpstr>
      <vt:lpstr>Slide 8</vt:lpstr>
      <vt:lpstr>Slide 9</vt:lpstr>
      <vt:lpstr>UNA TEOLOGÍA MISIONAL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teológicos para los grupos pequeños: una mirada sobre el Antiguo Testamento</dc:title>
  <dc:creator>Elías Torres</dc:creator>
  <cp:lastModifiedBy>olga.ayala</cp:lastModifiedBy>
  <cp:revision>32</cp:revision>
  <dcterms:created xsi:type="dcterms:W3CDTF">2011-11-22T14:29:24Z</dcterms:created>
  <dcterms:modified xsi:type="dcterms:W3CDTF">2012-04-25T17:34:07Z</dcterms:modified>
</cp:coreProperties>
</file>